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slides/slide18.xml" ContentType="application/vnd.openxmlformats-officedocument.presentationml.slide+xml"/>
  <Override PartName="/ppt/slides/slide19.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sldIdLst>
    <p:sldId id="256" r:id="rId5"/>
    <p:sldId id="268" r:id="rId6"/>
    <p:sldId id="274" r:id="rId7"/>
    <p:sldId id="269" r:id="rId8"/>
    <p:sldId id="270" r:id="rId9"/>
    <p:sldId id="271" r:id="rId10"/>
    <p:sldId id="272" r:id="rId11"/>
    <p:sldId id="273" r:id="rId12"/>
    <p:sldId id="275" r:id="rId13"/>
    <p:sldId id="276" r:id="rId14"/>
    <p:sldId id="277" r:id="rId15"/>
    <p:sldId id="278" r:id="rId16"/>
    <p:sldId id="279" r:id="rId17"/>
    <p:sldId id="280" r:id="rId18"/>
    <p:sldId id="281" r:id="rId19"/>
    <p:sldId id="282" r:id="rId20"/>
    <p:sldId id="283" r:id="rId21"/>
    <p:sldId id="284" r:id="rId22"/>
    <p:sldId id="267" r:id="rId23"/>
  </p:sldIdLst>
  <p:sldSz cx="9144000" cy="6858000" type="screen4x3"/>
  <p:notesSz cx="7010400" cy="9296400"/>
  <p:defaultTextStyle>
    <a:defPPr>
      <a:defRPr lang="en-US"/>
    </a:defPPr>
    <a:lvl1pPr algn="l" rtl="0" eaLnBrk="0" fontAlgn="base" hangingPunct="0">
      <a:spcBef>
        <a:spcPct val="0"/>
      </a:spcBef>
      <a:spcAft>
        <a:spcPct val="0"/>
      </a:spcAft>
      <a:defRPr sz="2400" i="1"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i="1"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i="1"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i="1"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i="1" kern="1200">
        <a:solidFill>
          <a:schemeClr val="tx1"/>
        </a:solidFill>
        <a:latin typeface="Arial" charset="0"/>
        <a:ea typeface="ＭＳ Ｐゴシック" pitchFamily="84" charset="-128"/>
        <a:cs typeface="+mn-cs"/>
      </a:defRPr>
    </a:lvl5pPr>
    <a:lvl6pPr marL="2286000" algn="l" defTabSz="914400" rtl="0" eaLnBrk="1" latinLnBrk="0" hangingPunct="1">
      <a:defRPr sz="2400" i="1" kern="1200">
        <a:solidFill>
          <a:schemeClr val="tx1"/>
        </a:solidFill>
        <a:latin typeface="Arial" charset="0"/>
        <a:ea typeface="ＭＳ Ｐゴシック" pitchFamily="84" charset="-128"/>
        <a:cs typeface="+mn-cs"/>
      </a:defRPr>
    </a:lvl6pPr>
    <a:lvl7pPr marL="2743200" algn="l" defTabSz="914400" rtl="0" eaLnBrk="1" latinLnBrk="0" hangingPunct="1">
      <a:defRPr sz="2400" i="1" kern="1200">
        <a:solidFill>
          <a:schemeClr val="tx1"/>
        </a:solidFill>
        <a:latin typeface="Arial" charset="0"/>
        <a:ea typeface="ＭＳ Ｐゴシック" pitchFamily="84" charset="-128"/>
        <a:cs typeface="+mn-cs"/>
      </a:defRPr>
    </a:lvl7pPr>
    <a:lvl8pPr marL="3200400" algn="l" defTabSz="914400" rtl="0" eaLnBrk="1" latinLnBrk="0" hangingPunct="1">
      <a:defRPr sz="2400" i="1" kern="1200">
        <a:solidFill>
          <a:schemeClr val="tx1"/>
        </a:solidFill>
        <a:latin typeface="Arial" charset="0"/>
        <a:ea typeface="ＭＳ Ｐゴシック" pitchFamily="84" charset="-128"/>
        <a:cs typeface="+mn-cs"/>
      </a:defRPr>
    </a:lvl8pPr>
    <a:lvl9pPr marL="3657600" algn="l" defTabSz="914400" rtl="0" eaLnBrk="1" latinLnBrk="0" hangingPunct="1">
      <a:defRPr sz="2400" i="1" kern="1200">
        <a:solidFill>
          <a:schemeClr val="tx1"/>
        </a:solidFill>
        <a:latin typeface="Arial" charset="0"/>
        <a:ea typeface="ＭＳ Ｐゴシック" pitchFamily="8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CDE3"/>
    <a:srgbClr val="5D85A9"/>
    <a:srgbClr val="19396E"/>
    <a:srgbClr val="1F4C81"/>
    <a:srgbClr val="204C81"/>
    <a:srgbClr val="1B4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73" autoAdjust="0"/>
    <p:restoredTop sz="90929" autoAdjust="0"/>
  </p:normalViewPr>
  <p:slideViewPr>
    <p:cSldViewPr>
      <p:cViewPr>
        <p:scale>
          <a:sx n="90" d="100"/>
          <a:sy n="90" d="100"/>
        </p:scale>
        <p:origin x="-2076" y="-10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 descr="NERC_PPT_cover_final.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95601" y="152400"/>
            <a:ext cx="6019799" cy="655638"/>
          </a:xfrm>
          <a:prstGeom prst="rect">
            <a:avLst/>
          </a:prstGeom>
        </p:spPr>
        <p:txBody>
          <a:bodyPr/>
          <a:lstStyle>
            <a:lvl1pPr algn="r">
              <a:defRPr sz="3200" b="1">
                <a:solidFill>
                  <a:schemeClr val="bg1"/>
                </a:solidFill>
                <a:latin typeface="Tahoma" pitchFamily="34" charset="0"/>
                <a:ea typeface="Tahoma" pitchFamily="34" charset="0"/>
                <a:cs typeface="Tahoma" pitchFamily="34" charset="0"/>
              </a:defRPr>
            </a:lvl1pPr>
          </a:lstStyle>
          <a:p>
            <a:r>
              <a:rPr lang="en-US" dirty="0" smtClean="0"/>
              <a:t>Slide Title</a:t>
            </a:r>
            <a:endParaRPr lang="en-US" dirty="0"/>
          </a:p>
        </p:txBody>
      </p:sp>
      <p:sp>
        <p:nvSpPr>
          <p:cNvPr id="11" name="Text Placeholder 3"/>
          <p:cNvSpPr>
            <a:spLocks noGrp="1"/>
          </p:cNvSpPr>
          <p:nvPr>
            <p:ph type="body" sz="half" idx="2" hasCustomPrompt="1"/>
          </p:nvPr>
        </p:nvSpPr>
        <p:spPr>
          <a:xfrm>
            <a:off x="346074" y="1325562"/>
            <a:ext cx="8416926" cy="4876800"/>
          </a:xfrm>
          <a:prstGeom prst="rect">
            <a:avLst/>
          </a:prstGeom>
        </p:spPr>
        <p:txBody>
          <a:bodyPr/>
          <a:lstStyle>
            <a:lvl1pPr marL="346075" marR="0" indent="-346075" algn="l" defTabSz="914400" rtl="0" eaLnBrk="1" fontAlgn="base" latinLnBrk="0" hangingPunct="1">
              <a:lnSpc>
                <a:spcPct val="100000"/>
              </a:lnSpc>
              <a:spcBef>
                <a:spcPts val="672"/>
              </a:spcBef>
              <a:spcAft>
                <a:spcPts val="0"/>
              </a:spcAft>
              <a:buClr>
                <a:srgbClr val="19396E"/>
              </a:buClr>
              <a:buSzTx/>
              <a:buFont typeface="Arial"/>
              <a:buChar char="•"/>
              <a:tabLst/>
              <a:defRPr sz="2800" baseline="0">
                <a:solidFill>
                  <a:schemeClr val="tx1"/>
                </a:solidFill>
                <a:latin typeface="Calibri"/>
                <a:cs typeface="Calibri"/>
              </a:defRPr>
            </a:lvl1pPr>
            <a:lvl2pPr marL="741363" indent="-284163">
              <a:lnSpc>
                <a:spcPct val="100000"/>
              </a:lnSpc>
              <a:spcBef>
                <a:spcPts val="576"/>
              </a:spcBef>
              <a:spcAft>
                <a:spcPts val="0"/>
              </a:spcAft>
              <a:buClr>
                <a:srgbClr val="19396E"/>
              </a:buClr>
              <a:buFont typeface="Wingdings" charset="2"/>
              <a:buChar char="§"/>
              <a:defRPr sz="2400">
                <a:solidFill>
                  <a:schemeClr val="tx1"/>
                </a:solidFill>
                <a:latin typeface="Calibri"/>
                <a:cs typeface="Calibri"/>
              </a:defRPr>
            </a:lvl2pPr>
            <a:lvl3pPr marL="1143000" indent="-228600">
              <a:lnSpc>
                <a:spcPct val="100000"/>
              </a:lnSpc>
              <a:spcBef>
                <a:spcPts val="480"/>
              </a:spcBef>
              <a:spcAft>
                <a:spcPts val="0"/>
              </a:spcAft>
              <a:buClr>
                <a:srgbClr val="19396E"/>
              </a:buClr>
              <a:buFont typeface="Courier New"/>
              <a:buChar char="o"/>
              <a:defRPr sz="2000">
                <a:solidFill>
                  <a:schemeClr val="tx1"/>
                </a:solidFill>
                <a:latin typeface="Calibri"/>
                <a:cs typeface="Calibri"/>
              </a:defRPr>
            </a:lvl3pPr>
            <a:lvl4pPr marL="1600200" indent="-228600">
              <a:lnSpc>
                <a:spcPct val="100000"/>
              </a:lnSpc>
              <a:spcBef>
                <a:spcPts val="384"/>
              </a:spcBef>
              <a:spcAft>
                <a:spcPts val="0"/>
              </a:spcAft>
              <a:buClr>
                <a:srgbClr val="19396E"/>
              </a:buClr>
              <a:buFont typeface="Lucida Grande"/>
              <a:buChar char="­"/>
              <a:defRPr sz="1600">
                <a:solidFill>
                  <a:schemeClr val="tx1"/>
                </a:solidFill>
                <a:latin typeface="Calibri"/>
                <a:cs typeface="Calibri"/>
              </a:defRPr>
            </a:lvl4pPr>
            <a:lvl5pPr marL="2057400" indent="-228600">
              <a:lnSpc>
                <a:spcPct val="100000"/>
              </a:lnSpc>
              <a:spcBef>
                <a:spcPts val="384"/>
              </a:spcBef>
              <a:spcAft>
                <a:spcPts val="0"/>
              </a:spcAft>
              <a:buClr>
                <a:srgbClr val="19396E"/>
              </a:buClr>
              <a:buFont typeface="Wingdings" charset="2"/>
              <a:buChar char="§"/>
              <a:defRPr sz="1600">
                <a:solidFill>
                  <a:schemeClr val="tx1"/>
                </a:solidFill>
                <a:latin typeface="Calibri"/>
                <a:cs typeface="Calibri"/>
              </a:defRPr>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dirty="0" smtClean="0"/>
              <a:t>Click to edit text</a:t>
            </a:r>
          </a:p>
          <a:p>
            <a:pPr lvl="0"/>
            <a:r>
              <a:rPr lang="en-US" dirty="0" smtClean="0"/>
              <a:t>Click to edit</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2895601" y="152400"/>
            <a:ext cx="6019799" cy="655638"/>
          </a:xfrm>
          <a:prstGeom prst="rect">
            <a:avLst/>
          </a:prstGeom>
        </p:spPr>
        <p:txBody>
          <a:bodyPr/>
          <a:lstStyle>
            <a:lvl1pPr algn="r">
              <a:defRPr sz="3200" b="1">
                <a:solidFill>
                  <a:schemeClr val="bg1"/>
                </a:solidFill>
                <a:latin typeface="Tahoma" pitchFamily="34" charset="0"/>
                <a:ea typeface="Tahoma" pitchFamily="34" charset="0"/>
                <a:cs typeface="Tahoma" pitchFamily="34" charset="0"/>
              </a:defRPr>
            </a:lvl1pPr>
          </a:lstStyle>
          <a:p>
            <a:r>
              <a:rPr lang="en-US" dirty="0" smtClean="0"/>
              <a:t>Slide Title</a:t>
            </a:r>
            <a:endParaRPr lang="en-US" dirty="0"/>
          </a:p>
        </p:txBody>
      </p:sp>
      <p:sp>
        <p:nvSpPr>
          <p:cNvPr id="13" name="Content Placeholder 2"/>
          <p:cNvSpPr>
            <a:spLocks noGrp="1"/>
          </p:cNvSpPr>
          <p:nvPr>
            <p:ph sz="half" idx="10"/>
          </p:nvPr>
        </p:nvSpPr>
        <p:spPr>
          <a:xfrm>
            <a:off x="346074" y="1325562"/>
            <a:ext cx="8416926" cy="4846638"/>
          </a:xfrm>
          <a:prstGeom prst="rect">
            <a:avLst/>
          </a:prstGeom>
        </p:spPr>
        <p:txBody>
          <a:bodyPr/>
          <a:lstStyle>
            <a:lvl1pPr>
              <a:buClr>
                <a:srgbClr val="19396E"/>
              </a:buClr>
              <a:defRPr sz="2800" baseline="0">
                <a:solidFill>
                  <a:schemeClr val="accent4"/>
                </a:solidFill>
                <a:latin typeface="Calibri" pitchFamily="34" charset="0"/>
              </a:defRPr>
            </a:lvl1pPr>
            <a:lvl2pPr marL="742950" indent="-285750">
              <a:buClr>
                <a:srgbClr val="5D85A9"/>
              </a:buClr>
              <a:buFont typeface="Wingdings" charset="2"/>
              <a:buChar char="§"/>
              <a:defRPr sz="2400">
                <a:solidFill>
                  <a:schemeClr val="accent4"/>
                </a:solidFill>
                <a:latin typeface="Calibri" pitchFamily="34" charset="0"/>
              </a:defRPr>
            </a:lvl2pPr>
            <a:lvl3pPr marL="1143000" indent="-228600">
              <a:buClr>
                <a:srgbClr val="19396E"/>
              </a:buClr>
              <a:buFont typeface="Courier New"/>
              <a:buChar char="o"/>
              <a:defRPr sz="2000">
                <a:solidFill>
                  <a:schemeClr val="accent4"/>
                </a:solidFill>
                <a:latin typeface="Calibri" pitchFamily="34" charset="0"/>
              </a:defRPr>
            </a:lvl3pPr>
            <a:lvl4pPr>
              <a:buClr>
                <a:srgbClr val="19396E"/>
              </a:buClr>
              <a:defRPr sz="1600">
                <a:solidFill>
                  <a:schemeClr val="accent4"/>
                </a:solidFill>
                <a:latin typeface="Calibri" pitchFamily="34" charset="0"/>
              </a:defRPr>
            </a:lvl4pPr>
            <a:lvl5pPr marL="2057400" indent="-228600">
              <a:buClr>
                <a:srgbClr val="19396E"/>
              </a:buClr>
              <a:buFont typeface="Wingdings" charset="2"/>
              <a:buChar char="§"/>
              <a:defRPr sz="1600">
                <a:solidFill>
                  <a:schemeClr val="accent4"/>
                </a:solidFill>
                <a:latin typeface="Calibri" pitchFamily="34" charset="0"/>
              </a:defRPr>
            </a:lvl5pPr>
            <a:lvl6pPr>
              <a:defRPr sz="1800"/>
            </a:lvl6pPr>
            <a:lvl7pPr>
              <a:defRPr sz="1800"/>
            </a:lvl7pPr>
            <a:lvl8pPr>
              <a:defRPr sz="1800"/>
            </a:lvl8pPr>
            <a:lvl9pPr>
              <a:defRPr sz="1800"/>
            </a:lvl9pPr>
          </a:lstStyle>
          <a:p>
            <a:pPr lvl="0"/>
            <a:r>
              <a:rPr lang="en-US" dirty="0" smtClean="0"/>
              <a:t>Click to edit</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Rectangle 9"/>
          <p:cNvSpPr txBox="1">
            <a:spLocks noChangeArrowheads="1"/>
          </p:cNvSpPr>
          <p:nvPr userDrawn="1"/>
        </p:nvSpPr>
        <p:spPr bwMode="auto">
          <a:xfrm>
            <a:off x="5181600" y="6400800"/>
            <a:ext cx="37338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400" b="0" i="0" kern="1200">
                <a:solidFill>
                  <a:schemeClr val="bg1"/>
                </a:solidFill>
                <a:latin typeface="Tahoma" pitchFamily="84" charset="0"/>
                <a:ea typeface="ＭＳ Ｐゴシック" pitchFamily="84" charset="-128"/>
                <a:cs typeface="+mn-cs"/>
              </a:defRPr>
            </a:lvl1pPr>
            <a:lvl2pPr marL="457200" algn="l" rtl="0" eaLnBrk="0" fontAlgn="base" hangingPunct="0">
              <a:spcBef>
                <a:spcPct val="0"/>
              </a:spcBef>
              <a:spcAft>
                <a:spcPct val="0"/>
              </a:spcAft>
              <a:defRPr sz="2400" i="1"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i="1"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i="1"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i="1" kern="1200">
                <a:solidFill>
                  <a:schemeClr val="tx1"/>
                </a:solidFill>
                <a:latin typeface="Arial" charset="0"/>
                <a:ea typeface="ＭＳ Ｐゴシック" pitchFamily="84" charset="-128"/>
                <a:cs typeface="+mn-cs"/>
              </a:defRPr>
            </a:lvl5pPr>
            <a:lvl6pPr marL="2286000" algn="l" defTabSz="914400" rtl="0" eaLnBrk="1" latinLnBrk="0" hangingPunct="1">
              <a:defRPr sz="2400" i="1" kern="1200">
                <a:solidFill>
                  <a:schemeClr val="tx1"/>
                </a:solidFill>
                <a:latin typeface="Arial" charset="0"/>
                <a:ea typeface="ＭＳ Ｐゴシック" pitchFamily="84" charset="-128"/>
                <a:cs typeface="+mn-cs"/>
              </a:defRPr>
            </a:lvl6pPr>
            <a:lvl7pPr marL="2743200" algn="l" defTabSz="914400" rtl="0" eaLnBrk="1" latinLnBrk="0" hangingPunct="1">
              <a:defRPr sz="2400" i="1" kern="1200">
                <a:solidFill>
                  <a:schemeClr val="tx1"/>
                </a:solidFill>
                <a:latin typeface="Arial" charset="0"/>
                <a:ea typeface="ＭＳ Ｐゴシック" pitchFamily="84" charset="-128"/>
                <a:cs typeface="+mn-cs"/>
              </a:defRPr>
            </a:lvl7pPr>
            <a:lvl8pPr marL="3200400" algn="l" defTabSz="914400" rtl="0" eaLnBrk="1" latinLnBrk="0" hangingPunct="1">
              <a:defRPr sz="2400" i="1" kern="1200">
                <a:solidFill>
                  <a:schemeClr val="tx1"/>
                </a:solidFill>
                <a:latin typeface="Arial" charset="0"/>
                <a:ea typeface="ＭＳ Ｐゴシック" pitchFamily="84" charset="-128"/>
                <a:cs typeface="+mn-cs"/>
              </a:defRPr>
            </a:lvl8pPr>
            <a:lvl9pPr marL="3657600" algn="l" defTabSz="914400" rtl="0" eaLnBrk="1" latinLnBrk="0" hangingPunct="1">
              <a:defRPr sz="2400" i="1" kern="1200">
                <a:solidFill>
                  <a:schemeClr val="tx1"/>
                </a:solidFill>
                <a:latin typeface="Arial" charset="0"/>
                <a:ea typeface="ＭＳ Ｐゴシック" pitchFamily="84" charset="-128"/>
                <a:cs typeface="+mn-cs"/>
              </a:defRPr>
            </a:lvl9pPr>
          </a:lstStyle>
          <a:p>
            <a:r>
              <a:rPr lang="en-US" smtClean="0"/>
              <a:t>RELIABILITY | ACCOUNTABILITY</a:t>
            </a:r>
            <a:endParaRPr lang="en-US" dirty="0"/>
          </a:p>
        </p:txBody>
      </p:sp>
      <p:sp>
        <p:nvSpPr>
          <p:cNvPr id="8" name="Title 1"/>
          <p:cNvSpPr>
            <a:spLocks noGrp="1"/>
          </p:cNvSpPr>
          <p:nvPr>
            <p:ph type="title" hasCustomPrompt="1"/>
          </p:nvPr>
        </p:nvSpPr>
        <p:spPr>
          <a:xfrm>
            <a:off x="2895601" y="152400"/>
            <a:ext cx="6019799" cy="655638"/>
          </a:xfrm>
          <a:prstGeom prst="rect">
            <a:avLst/>
          </a:prstGeom>
        </p:spPr>
        <p:txBody>
          <a:bodyPr/>
          <a:lstStyle>
            <a:lvl1pPr algn="r">
              <a:defRPr sz="3200" b="1">
                <a:solidFill>
                  <a:schemeClr val="bg1"/>
                </a:solidFill>
                <a:latin typeface="Tahoma" pitchFamily="34" charset="0"/>
                <a:ea typeface="Tahoma" pitchFamily="34" charset="0"/>
                <a:cs typeface="Tahoma" pitchFamily="34" charset="0"/>
              </a:defRPr>
            </a:lvl1pPr>
          </a:lstStyle>
          <a:p>
            <a:r>
              <a:rPr lang="en-US" dirty="0" smtClean="0"/>
              <a:t>Slide Title</a:t>
            </a:r>
            <a:endParaRPr lang="en-US" dirty="0"/>
          </a:p>
        </p:txBody>
      </p:sp>
      <p:sp>
        <p:nvSpPr>
          <p:cNvPr id="16" name="Content Placeholder 2"/>
          <p:cNvSpPr>
            <a:spLocks noGrp="1"/>
          </p:cNvSpPr>
          <p:nvPr>
            <p:ph sz="half" idx="10"/>
          </p:nvPr>
        </p:nvSpPr>
        <p:spPr>
          <a:xfrm>
            <a:off x="346074" y="1325562"/>
            <a:ext cx="4041648" cy="4846638"/>
          </a:xfrm>
          <a:prstGeom prst="rect">
            <a:avLst/>
          </a:prstGeom>
        </p:spPr>
        <p:txBody>
          <a:bodyPr/>
          <a:lstStyle>
            <a:lvl1pPr>
              <a:buClr>
                <a:srgbClr val="19396E"/>
              </a:buClr>
              <a:defRPr sz="2800" baseline="0">
                <a:solidFill>
                  <a:schemeClr val="accent4"/>
                </a:solidFill>
                <a:latin typeface="Calibri" pitchFamily="34" charset="0"/>
              </a:defRPr>
            </a:lvl1pPr>
            <a:lvl2pPr marL="742950" indent="-285750">
              <a:buClr>
                <a:srgbClr val="19396E"/>
              </a:buClr>
              <a:buFont typeface="Wingdings" charset="2"/>
              <a:buChar char="§"/>
              <a:defRPr sz="2400">
                <a:solidFill>
                  <a:schemeClr val="accent4"/>
                </a:solidFill>
                <a:latin typeface="Calibri" pitchFamily="34" charset="0"/>
              </a:defRPr>
            </a:lvl2pPr>
            <a:lvl3pPr marL="1143000" indent="-228600">
              <a:buClr>
                <a:srgbClr val="19396E"/>
              </a:buClr>
              <a:buFont typeface="Courier New"/>
              <a:buChar char="o"/>
              <a:defRPr sz="2000">
                <a:solidFill>
                  <a:schemeClr val="accent4"/>
                </a:solidFill>
                <a:latin typeface="Calibri" pitchFamily="34" charset="0"/>
              </a:defRPr>
            </a:lvl3pPr>
            <a:lvl4pPr>
              <a:buClr>
                <a:srgbClr val="19396E"/>
              </a:buClr>
              <a:defRPr sz="1600">
                <a:solidFill>
                  <a:schemeClr val="accent4"/>
                </a:solidFill>
                <a:latin typeface="Calibri" pitchFamily="34" charset="0"/>
              </a:defRPr>
            </a:lvl4pPr>
            <a:lvl5pPr marL="2057400" indent="-228600">
              <a:buClr>
                <a:srgbClr val="19396E"/>
              </a:buClr>
              <a:buFont typeface="Wingdings" charset="2"/>
              <a:buChar char="§"/>
              <a:defRPr sz="1600">
                <a:solidFill>
                  <a:schemeClr val="accent4"/>
                </a:solidFill>
                <a:latin typeface="Calibri" pitchFamily="34" charset="0"/>
              </a:defRPr>
            </a:lvl5pPr>
            <a:lvl6pPr>
              <a:defRPr sz="1800"/>
            </a:lvl6pPr>
            <a:lvl7pPr>
              <a:defRPr sz="1800"/>
            </a:lvl7pPr>
            <a:lvl8pPr>
              <a:defRPr sz="1800"/>
            </a:lvl8pPr>
            <a:lvl9pPr>
              <a:defRPr sz="1800"/>
            </a:lvl9pPr>
          </a:lstStyle>
          <a:p>
            <a:pPr lvl="0"/>
            <a:r>
              <a:rPr lang="en-US" dirty="0" smtClean="0"/>
              <a:t>Click to edit</a:t>
            </a:r>
          </a:p>
          <a:p>
            <a:pPr lvl="1"/>
            <a:r>
              <a:rPr lang="en-US" dirty="0" smtClean="0"/>
              <a:t>Second level</a:t>
            </a:r>
          </a:p>
          <a:p>
            <a:pPr lvl="2"/>
            <a:r>
              <a:rPr lang="en-US" dirty="0" smtClean="0"/>
              <a:t>Third level</a:t>
            </a:r>
          </a:p>
          <a:p>
            <a:pPr lvl="3"/>
            <a:r>
              <a:rPr lang="en-US" dirty="0" smtClean="0"/>
              <a:t>Fourth level</a:t>
            </a:r>
          </a:p>
        </p:txBody>
      </p:sp>
      <p:sp>
        <p:nvSpPr>
          <p:cNvPr id="18" name="Content Placeholder 2"/>
          <p:cNvSpPr>
            <a:spLocks noGrp="1"/>
          </p:cNvSpPr>
          <p:nvPr>
            <p:ph sz="half" idx="11"/>
          </p:nvPr>
        </p:nvSpPr>
        <p:spPr>
          <a:xfrm>
            <a:off x="4568952" y="1325562"/>
            <a:ext cx="4041648" cy="4846638"/>
          </a:xfrm>
          <a:prstGeom prst="rect">
            <a:avLst/>
          </a:prstGeom>
        </p:spPr>
        <p:txBody>
          <a:bodyPr/>
          <a:lstStyle>
            <a:lvl1pPr>
              <a:buClr>
                <a:srgbClr val="19396E"/>
              </a:buClr>
              <a:defRPr sz="2800" baseline="0">
                <a:solidFill>
                  <a:schemeClr val="accent4"/>
                </a:solidFill>
                <a:latin typeface="Calibri" pitchFamily="34" charset="0"/>
              </a:defRPr>
            </a:lvl1pPr>
            <a:lvl2pPr marL="742950" indent="-285750">
              <a:buClr>
                <a:srgbClr val="19396E"/>
              </a:buClr>
              <a:buFont typeface="Wingdings" charset="2"/>
              <a:buChar char="§"/>
              <a:defRPr sz="2400">
                <a:solidFill>
                  <a:schemeClr val="accent4"/>
                </a:solidFill>
                <a:latin typeface="Calibri" pitchFamily="34" charset="0"/>
              </a:defRPr>
            </a:lvl2pPr>
            <a:lvl3pPr marL="1143000" indent="-228600">
              <a:buClr>
                <a:srgbClr val="19396E"/>
              </a:buClr>
              <a:buFont typeface="Courier New"/>
              <a:buChar char="o"/>
              <a:defRPr sz="2000">
                <a:solidFill>
                  <a:schemeClr val="accent4"/>
                </a:solidFill>
                <a:latin typeface="Calibri" pitchFamily="34" charset="0"/>
              </a:defRPr>
            </a:lvl3pPr>
            <a:lvl4pPr>
              <a:buClr>
                <a:srgbClr val="19396E"/>
              </a:buClr>
              <a:defRPr sz="1600">
                <a:solidFill>
                  <a:schemeClr val="accent4"/>
                </a:solidFill>
                <a:latin typeface="Calibri" pitchFamily="34" charset="0"/>
              </a:defRPr>
            </a:lvl4pPr>
            <a:lvl5pPr marL="2057400" indent="-228600">
              <a:buClr>
                <a:srgbClr val="19396E"/>
              </a:buClr>
              <a:buFont typeface="Wingdings" charset="2"/>
              <a:buChar char="§"/>
              <a:defRPr sz="1600">
                <a:solidFill>
                  <a:schemeClr val="accent4"/>
                </a:solidFill>
                <a:latin typeface="Calibri" pitchFamily="34" charset="0"/>
              </a:defRPr>
            </a:lvl5pPr>
            <a:lvl6pPr>
              <a:defRPr sz="1800"/>
            </a:lvl6pPr>
            <a:lvl7pPr>
              <a:defRPr sz="1800"/>
            </a:lvl7pPr>
            <a:lvl8pPr>
              <a:defRPr sz="1800"/>
            </a:lvl8pPr>
            <a:lvl9pPr>
              <a:defRPr sz="1800"/>
            </a:lvl9pPr>
          </a:lstStyle>
          <a:p>
            <a:pPr lvl="0"/>
            <a:r>
              <a:rPr lang="en-US" dirty="0" smtClean="0"/>
              <a:t>Click to edit</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46074" y="1325562"/>
            <a:ext cx="4040188" cy="639762"/>
          </a:xfrm>
          <a:prstGeom prst="rect">
            <a:avLst/>
          </a:prstGeom>
        </p:spPr>
        <p:txBody>
          <a:bodyPr anchor="b"/>
          <a:lstStyle>
            <a:lvl1pPr marL="0" indent="0">
              <a:buNone/>
              <a:defRPr sz="2400" b="1">
                <a:solidFill>
                  <a:srgbClr val="19396E"/>
                </a:solidFill>
                <a:latin typeface="Tahoma" pitchFamily="34" charset="0"/>
                <a:ea typeface="Tahoma" pitchFamily="34" charset="0"/>
                <a:cs typeface="Tahom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Column Title 1</a:t>
            </a:r>
          </a:p>
        </p:txBody>
      </p:sp>
      <p:sp>
        <p:nvSpPr>
          <p:cNvPr id="5" name="Text Placeholder 4"/>
          <p:cNvSpPr>
            <a:spLocks noGrp="1"/>
          </p:cNvSpPr>
          <p:nvPr>
            <p:ph type="body" sz="quarter" idx="3" hasCustomPrompt="1"/>
          </p:nvPr>
        </p:nvSpPr>
        <p:spPr>
          <a:xfrm>
            <a:off x="4572000" y="1325562"/>
            <a:ext cx="4041775" cy="639762"/>
          </a:xfrm>
          <a:prstGeom prst="rect">
            <a:avLst/>
          </a:prstGeom>
        </p:spPr>
        <p:txBody>
          <a:bodyPr anchor="b"/>
          <a:lstStyle>
            <a:lvl1pPr marL="0" indent="0">
              <a:buNone/>
              <a:defRPr sz="2400" b="1">
                <a:solidFill>
                  <a:srgbClr val="19396E"/>
                </a:solidFill>
                <a:latin typeface="Tahoma" pitchFamily="34" charset="0"/>
                <a:ea typeface="Tahoma" pitchFamily="34" charset="0"/>
                <a:cs typeface="Tahom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Column Title 2</a:t>
            </a:r>
          </a:p>
        </p:txBody>
      </p:sp>
      <p:sp>
        <p:nvSpPr>
          <p:cNvPr id="7" name="Rectangle 9"/>
          <p:cNvSpPr>
            <a:spLocks noGrp="1" noChangeArrowheads="1"/>
          </p:cNvSpPr>
          <p:nvPr>
            <p:ph type="sldNum" sz="quarter" idx="10"/>
          </p:nvPr>
        </p:nvSpPr>
        <p:spPr bwMode="auto">
          <a:xfrm>
            <a:off x="5181600" y="6400800"/>
            <a:ext cx="37338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400" b="0" i="0">
                <a:solidFill>
                  <a:schemeClr val="bg1"/>
                </a:solidFill>
                <a:latin typeface="Tahoma" pitchFamily="84" charset="0"/>
              </a:defRPr>
            </a:lvl1pPr>
          </a:lstStyle>
          <a:p>
            <a:r>
              <a:rPr lang="en-US" dirty="0" smtClean="0"/>
              <a:t>RELIABILITY | ACCOUNTABILITY</a:t>
            </a:r>
            <a:endParaRPr lang="en-US" dirty="0"/>
          </a:p>
        </p:txBody>
      </p:sp>
      <p:sp>
        <p:nvSpPr>
          <p:cNvPr id="9" name="Title 1"/>
          <p:cNvSpPr>
            <a:spLocks noGrp="1"/>
          </p:cNvSpPr>
          <p:nvPr>
            <p:ph type="title" hasCustomPrompt="1"/>
          </p:nvPr>
        </p:nvSpPr>
        <p:spPr>
          <a:xfrm>
            <a:off x="2895601" y="152400"/>
            <a:ext cx="6019799" cy="655638"/>
          </a:xfrm>
          <a:prstGeom prst="rect">
            <a:avLst/>
          </a:prstGeom>
        </p:spPr>
        <p:txBody>
          <a:bodyPr/>
          <a:lstStyle>
            <a:lvl1pPr algn="r">
              <a:defRPr sz="3200" b="1">
                <a:solidFill>
                  <a:schemeClr val="bg1"/>
                </a:solidFill>
                <a:latin typeface="Tahoma" pitchFamily="34" charset="0"/>
                <a:ea typeface="Tahoma" pitchFamily="34" charset="0"/>
                <a:cs typeface="Tahoma" pitchFamily="34" charset="0"/>
              </a:defRPr>
            </a:lvl1pPr>
          </a:lstStyle>
          <a:p>
            <a:r>
              <a:rPr lang="en-US" dirty="0" smtClean="0"/>
              <a:t>Slide Title</a:t>
            </a:r>
            <a:endParaRPr lang="en-US" dirty="0"/>
          </a:p>
        </p:txBody>
      </p:sp>
      <p:sp>
        <p:nvSpPr>
          <p:cNvPr id="12" name="Content Placeholder 2"/>
          <p:cNvSpPr>
            <a:spLocks noGrp="1"/>
          </p:cNvSpPr>
          <p:nvPr>
            <p:ph sz="half" idx="11"/>
          </p:nvPr>
        </p:nvSpPr>
        <p:spPr>
          <a:xfrm>
            <a:off x="346074" y="1981200"/>
            <a:ext cx="4041648" cy="4038600"/>
          </a:xfrm>
          <a:prstGeom prst="rect">
            <a:avLst/>
          </a:prstGeom>
        </p:spPr>
        <p:txBody>
          <a:bodyPr/>
          <a:lstStyle>
            <a:lvl1pPr>
              <a:buClr>
                <a:srgbClr val="19396E"/>
              </a:buClr>
              <a:defRPr sz="2400" baseline="0">
                <a:solidFill>
                  <a:schemeClr val="accent4"/>
                </a:solidFill>
                <a:latin typeface="Calibri" pitchFamily="34" charset="0"/>
              </a:defRPr>
            </a:lvl1pPr>
            <a:lvl2pPr marL="742950" indent="-285750">
              <a:buClr>
                <a:srgbClr val="19396E"/>
              </a:buClr>
              <a:buFontTx/>
              <a:buChar char="–"/>
              <a:defRPr sz="2000">
                <a:solidFill>
                  <a:schemeClr val="accent4"/>
                </a:solidFill>
                <a:latin typeface="Calibri" pitchFamily="34" charset="0"/>
              </a:defRPr>
            </a:lvl2pPr>
            <a:lvl3pPr marL="1143000" indent="-228600">
              <a:buClr>
                <a:srgbClr val="5D85A9"/>
              </a:buClr>
              <a:buFont typeface="Lucida Grande"/>
              <a:buChar char="▸"/>
              <a:defRPr sz="1800">
                <a:solidFill>
                  <a:schemeClr val="accent4"/>
                </a:solidFill>
                <a:latin typeface="Calibri" pitchFamily="34" charset="0"/>
              </a:defRPr>
            </a:lvl3pPr>
            <a:lvl4pPr>
              <a:buClr>
                <a:srgbClr val="5D85A9"/>
              </a:buClr>
              <a:defRPr sz="1600">
                <a:solidFill>
                  <a:schemeClr val="accent4"/>
                </a:solidFill>
                <a:latin typeface="Calibri" pitchFamily="34" charset="0"/>
              </a:defRPr>
            </a:lvl4pPr>
            <a:lvl5pPr marL="2057400" indent="-228600">
              <a:buClr>
                <a:srgbClr val="19396E"/>
              </a:buClr>
              <a:buFont typeface="Wingdings" charset="2"/>
              <a:buChar char="§"/>
              <a:defRPr sz="1600">
                <a:solidFill>
                  <a:schemeClr val="accent4"/>
                </a:solidFill>
                <a:latin typeface="Calibri" pitchFamily="34" charset="0"/>
              </a:defRPr>
            </a:lvl5pPr>
            <a:lvl6pPr>
              <a:defRPr sz="1800"/>
            </a:lvl6pPr>
            <a:lvl7pPr>
              <a:defRPr sz="1800"/>
            </a:lvl7pPr>
            <a:lvl8pPr>
              <a:defRPr sz="1800"/>
            </a:lvl8pPr>
            <a:lvl9pPr>
              <a:defRPr sz="1800"/>
            </a:lvl9pPr>
          </a:lstStyle>
          <a:p>
            <a:pPr lvl="0"/>
            <a:r>
              <a:rPr lang="en-US" dirty="0" smtClean="0"/>
              <a:t>Click to edit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sz="half" idx="12"/>
          </p:nvPr>
        </p:nvSpPr>
        <p:spPr>
          <a:xfrm>
            <a:off x="4572127" y="1981200"/>
            <a:ext cx="4041648" cy="4038600"/>
          </a:xfrm>
          <a:prstGeom prst="rect">
            <a:avLst/>
          </a:prstGeom>
        </p:spPr>
        <p:txBody>
          <a:bodyPr/>
          <a:lstStyle>
            <a:lvl1pPr>
              <a:buClr>
                <a:srgbClr val="19396E"/>
              </a:buClr>
              <a:defRPr sz="2400" baseline="0">
                <a:solidFill>
                  <a:schemeClr val="accent4"/>
                </a:solidFill>
                <a:latin typeface="Calibri" pitchFamily="34" charset="0"/>
              </a:defRPr>
            </a:lvl1pPr>
            <a:lvl2pPr marL="742950" indent="-285750">
              <a:buClr>
                <a:srgbClr val="19396E"/>
              </a:buClr>
              <a:buFontTx/>
              <a:buChar char="–"/>
              <a:defRPr sz="2000">
                <a:solidFill>
                  <a:schemeClr val="accent4"/>
                </a:solidFill>
                <a:latin typeface="Calibri" pitchFamily="34" charset="0"/>
              </a:defRPr>
            </a:lvl2pPr>
            <a:lvl3pPr marL="1143000" indent="-228600">
              <a:buClr>
                <a:srgbClr val="5D85A9"/>
              </a:buClr>
              <a:buFont typeface="Lucida Grande"/>
              <a:buChar char="▸"/>
              <a:defRPr sz="1800">
                <a:solidFill>
                  <a:schemeClr val="accent4"/>
                </a:solidFill>
                <a:latin typeface="Calibri" pitchFamily="34" charset="0"/>
              </a:defRPr>
            </a:lvl3pPr>
            <a:lvl4pPr>
              <a:buClr>
                <a:srgbClr val="5D85A9"/>
              </a:buClr>
              <a:defRPr sz="1600">
                <a:solidFill>
                  <a:schemeClr val="accent4"/>
                </a:solidFill>
                <a:latin typeface="Calibri" pitchFamily="34" charset="0"/>
              </a:defRPr>
            </a:lvl4pPr>
            <a:lvl5pPr marL="2057400" indent="-228600">
              <a:buClr>
                <a:srgbClr val="19396E"/>
              </a:buClr>
              <a:buFont typeface="Wingdings" charset="2"/>
              <a:buChar char="§"/>
              <a:defRPr sz="1600">
                <a:solidFill>
                  <a:schemeClr val="accent4"/>
                </a:solidFill>
                <a:latin typeface="Calibri" pitchFamily="34" charset="0"/>
              </a:defRPr>
            </a:lvl5pPr>
            <a:lvl6pPr>
              <a:defRPr sz="1800"/>
            </a:lvl6pPr>
            <a:lvl7pPr>
              <a:defRPr sz="1800"/>
            </a:lvl7pPr>
            <a:lvl8pPr>
              <a:defRPr sz="1800"/>
            </a:lvl8pPr>
            <a:lvl9pPr>
              <a:defRPr sz="1800"/>
            </a:lvl9pPr>
          </a:lstStyle>
          <a:p>
            <a:pPr lvl="0"/>
            <a:r>
              <a:rPr lang="en-US" dirty="0" smtClean="0"/>
              <a:t>Click to edit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895601" y="152400"/>
            <a:ext cx="6019799" cy="655638"/>
          </a:xfrm>
          <a:prstGeom prst="rect">
            <a:avLst/>
          </a:prstGeom>
        </p:spPr>
        <p:txBody>
          <a:bodyPr/>
          <a:lstStyle>
            <a:lvl1pPr algn="r">
              <a:defRPr sz="3200" b="1">
                <a:solidFill>
                  <a:schemeClr val="bg1"/>
                </a:solidFill>
                <a:latin typeface="Tahoma" pitchFamily="34" charset="0"/>
                <a:ea typeface="Tahoma" pitchFamily="34" charset="0"/>
                <a:cs typeface="Tahoma" pitchFamily="34" charset="0"/>
              </a:defRPr>
            </a:lvl1pPr>
          </a:lstStyle>
          <a:p>
            <a:r>
              <a:rPr lang="en-US" dirty="0" smtClean="0"/>
              <a:t>Slide Title</a:t>
            </a:r>
            <a:endParaRPr lang="en-US" dirty="0"/>
          </a:p>
        </p:txBody>
      </p:sp>
      <p:sp>
        <p:nvSpPr>
          <p:cNvPr id="12" name="Picture Placeholder 2"/>
          <p:cNvSpPr>
            <a:spLocks noGrp="1"/>
          </p:cNvSpPr>
          <p:nvPr>
            <p:ph type="pic" idx="1"/>
          </p:nvPr>
        </p:nvSpPr>
        <p:spPr>
          <a:xfrm>
            <a:off x="1792288" y="1447799"/>
            <a:ext cx="5486400" cy="3279775"/>
          </a:xfrm>
          <a:prstGeom prst="rect">
            <a:avLst/>
          </a:prstGeom>
        </p:spPr>
        <p:txBody>
          <a:bodyPr/>
          <a:lstStyle>
            <a:lvl1pPr marL="0" indent="0">
              <a:buNone/>
              <a:defRPr sz="3200">
                <a:solidFill>
                  <a:schemeClr val="accent4"/>
                </a:solidFill>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3"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chemeClr val="accent4"/>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6" name="Text Placeholder 3"/>
          <p:cNvSpPr>
            <a:spLocks noGrp="1"/>
          </p:cNvSpPr>
          <p:nvPr>
            <p:ph type="body" sz="half" idx="10"/>
          </p:nvPr>
        </p:nvSpPr>
        <p:spPr>
          <a:xfrm>
            <a:off x="1792288" y="4800600"/>
            <a:ext cx="5486400" cy="566928"/>
          </a:xfrm>
          <a:prstGeom prst="rect">
            <a:avLst/>
          </a:prstGeom>
        </p:spPr>
        <p:txBody>
          <a:bodyPr anchor="b" anchorCtr="0"/>
          <a:lstStyle>
            <a:lvl1pPr marL="0" indent="0">
              <a:buNone/>
              <a:defRPr sz="2000" b="1" i="0">
                <a:solidFill>
                  <a:schemeClr val="accent4"/>
                </a:solidFill>
                <a:latin typeface="Tahoma"/>
                <a:cs typeface="Tahom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a:t>
            </a:r>
          </a:p>
        </p:txBody>
      </p:sp>
    </p:spTree>
    <p:extLst>
      <p:ext uri="{BB962C8B-B14F-4D97-AF65-F5344CB8AC3E}">
        <p14:creationId xmlns:p14="http://schemas.microsoft.com/office/powerpoint/2010/main" val="76619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895601" y="152400"/>
            <a:ext cx="6019799" cy="655638"/>
          </a:xfrm>
          <a:prstGeom prst="rect">
            <a:avLst/>
          </a:prstGeom>
        </p:spPr>
        <p:txBody>
          <a:bodyPr/>
          <a:lstStyle>
            <a:lvl1pPr algn="r">
              <a:defRPr sz="3200" b="1">
                <a:solidFill>
                  <a:schemeClr val="bg1"/>
                </a:solidFill>
                <a:latin typeface="Tahoma" pitchFamily="34" charset="0"/>
                <a:ea typeface="Tahoma" pitchFamily="34" charset="0"/>
                <a:cs typeface="Tahoma" pitchFamily="34" charset="0"/>
              </a:defRPr>
            </a:lvl1pPr>
          </a:lstStyle>
          <a:p>
            <a:r>
              <a:rPr lang="en-US" dirty="0" smtClean="0"/>
              <a:t>Slide Title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auto">
          <a:xfrm>
            <a:off x="0" y="6400800"/>
            <a:ext cx="9144000" cy="457200"/>
          </a:xfrm>
          <a:prstGeom prst="rect">
            <a:avLst/>
          </a:prstGeom>
          <a:solidFill>
            <a:srgbClr val="19396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a typeface="ＭＳ Ｐゴシック" pitchFamily="84" charset="-128"/>
            </a:endParaRPr>
          </a:p>
        </p:txBody>
      </p:sp>
      <p:sp>
        <p:nvSpPr>
          <p:cNvPr id="7" name="Rectangle 9"/>
          <p:cNvSpPr txBox="1">
            <a:spLocks noChangeArrowheads="1"/>
          </p:cNvSpPr>
          <p:nvPr userDrawn="1"/>
        </p:nvSpPr>
        <p:spPr bwMode="auto">
          <a:xfrm>
            <a:off x="457200" y="6400800"/>
            <a:ext cx="1905000" cy="457200"/>
          </a:xfrm>
          <a:prstGeom prst="rect">
            <a:avLst/>
          </a:prstGeom>
          <a:noFill/>
          <a:ln w="9525">
            <a:noFill/>
            <a:miter lim="800000"/>
            <a:headEnd/>
            <a:tailEnd/>
          </a:ln>
        </p:spPr>
        <p:txBody>
          <a:bodyPr vert="horz" wrap="square" lIns="0" tIns="45720" rIns="91440" bIns="45720" numCol="1" anchor="ctr" anchorCtr="0" compatLnSpc="1">
            <a:prstTxWarp prst="textNoShape">
              <a:avLst/>
            </a:prstTxWarp>
          </a:bodyPr>
          <a:lstStyle>
            <a:lvl1pPr algn="r">
              <a:defRPr sz="1400" i="0">
                <a:solidFill>
                  <a:schemeClr val="bg1"/>
                </a:solidFill>
                <a:latin typeface="Tahoma" pitchFamily="84" charset="0"/>
              </a:defRPr>
            </a:lvl1pPr>
          </a:lstStyle>
          <a:p>
            <a:pPr algn="l"/>
            <a:fld id="{5F2A004B-6380-488C-8F66-3CBFEB92BB45}" type="slidenum">
              <a:rPr lang="en-US" smtClean="0"/>
              <a:pPr algn="l"/>
              <a:t>‹#›</a:t>
            </a:fld>
            <a:endParaRPr lang="en-US" dirty="0"/>
          </a:p>
        </p:txBody>
      </p:sp>
      <p:pic>
        <p:nvPicPr>
          <p:cNvPr id="4" name="Picture 3" descr="NERC_PPT_insideheader.png"/>
          <p:cNvPicPr>
            <a:picLocks noChangeAspect="1"/>
          </p:cNvPicPr>
          <p:nvPr userDrawn="1"/>
        </p:nvPicPr>
        <p:blipFill>
          <a:blip r:embed="rId9" cstate="print"/>
          <a:stretch>
            <a:fillRect/>
          </a:stretch>
        </p:blipFill>
        <p:spPr>
          <a:xfrm>
            <a:off x="0" y="0"/>
            <a:ext cx="9144000" cy="1255776"/>
          </a:xfrm>
          <a:prstGeom prst="rect">
            <a:avLst/>
          </a:prstGeom>
        </p:spPr>
      </p:pic>
      <p:sp>
        <p:nvSpPr>
          <p:cNvPr id="10" name="Rectangle 9"/>
          <p:cNvSpPr txBox="1">
            <a:spLocks noChangeArrowheads="1"/>
          </p:cNvSpPr>
          <p:nvPr userDrawn="1"/>
        </p:nvSpPr>
        <p:spPr bwMode="auto">
          <a:xfrm>
            <a:off x="6019800" y="6400800"/>
            <a:ext cx="2895600" cy="457200"/>
          </a:xfrm>
          <a:prstGeom prst="rect">
            <a:avLst/>
          </a:prstGeom>
          <a:noFill/>
          <a:ln w="9525">
            <a:noFill/>
            <a:miter lim="800000"/>
            <a:headEnd/>
            <a:tailEnd/>
          </a:ln>
        </p:spPr>
        <p:txBody>
          <a:bodyPr vert="horz" wrap="square" lIns="0" tIns="45720" rIns="91440" bIns="45720" numCol="1" anchor="ctr" anchorCtr="0" compatLnSpc="1">
            <a:prstTxWarp prst="textNoShape">
              <a:avLst/>
            </a:prstTxWarp>
          </a:bodyPr>
          <a:lstStyle>
            <a:lvl1pPr algn="r">
              <a:defRPr sz="1400" i="0">
                <a:solidFill>
                  <a:schemeClr val="bg1"/>
                </a:solidFill>
                <a:latin typeface="Tahoma" pitchFamily="84" charset="0"/>
              </a:defRPr>
            </a:lvl1pPr>
          </a:lstStyle>
          <a:p>
            <a:r>
              <a:rPr lang="en-US" dirty="0" smtClean="0"/>
              <a:t>RELIABILITY | ACCOUNTABILITY</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2" r:id="rId4"/>
    <p:sldLayoutId id="2147483653" r:id="rId5"/>
    <p:sldLayoutId id="2147483659" r:id="rId6"/>
    <p:sldLayoutId id="2147483655" r:id="rId7"/>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84" charset="-128"/>
        </a:defRPr>
      </a:lvl2pPr>
      <a:lvl3pPr algn="ctr" rtl="0" fontAlgn="base">
        <a:spcBef>
          <a:spcPct val="0"/>
        </a:spcBef>
        <a:spcAft>
          <a:spcPct val="0"/>
        </a:spcAft>
        <a:defRPr sz="4400">
          <a:solidFill>
            <a:schemeClr val="tx2"/>
          </a:solidFill>
          <a:latin typeface="Arial" charset="0"/>
          <a:ea typeface="ＭＳ Ｐゴシック" pitchFamily="84" charset="-128"/>
        </a:defRPr>
      </a:lvl3pPr>
      <a:lvl4pPr algn="ctr" rtl="0" fontAlgn="base">
        <a:spcBef>
          <a:spcPct val="0"/>
        </a:spcBef>
        <a:spcAft>
          <a:spcPct val="0"/>
        </a:spcAft>
        <a:defRPr sz="4400">
          <a:solidFill>
            <a:schemeClr val="tx2"/>
          </a:solidFill>
          <a:latin typeface="Arial" charset="0"/>
          <a:ea typeface="ＭＳ Ｐゴシック" pitchFamily="84" charset="-128"/>
        </a:defRPr>
      </a:lvl4pPr>
      <a:lvl5pPr algn="ctr" rtl="0" fontAlgn="base">
        <a:spcBef>
          <a:spcPct val="0"/>
        </a:spcBef>
        <a:spcAft>
          <a:spcPct val="0"/>
        </a:spcAft>
        <a:defRPr sz="4400">
          <a:solidFill>
            <a:schemeClr val="tx2"/>
          </a:solidFill>
          <a:latin typeface="Arial" charset="0"/>
          <a:ea typeface="ＭＳ Ｐゴシック" pitchFamily="84" charset="-128"/>
        </a:defRPr>
      </a:lvl5pPr>
      <a:lvl6pPr marL="457200" algn="ctr" rtl="0" fontAlgn="base">
        <a:spcBef>
          <a:spcPct val="0"/>
        </a:spcBef>
        <a:spcAft>
          <a:spcPct val="0"/>
        </a:spcAft>
        <a:defRPr sz="4400">
          <a:solidFill>
            <a:schemeClr val="tx2"/>
          </a:solidFill>
          <a:latin typeface="Arial" charset="0"/>
          <a:ea typeface="ＭＳ Ｐゴシック" pitchFamily="84" charset="-128"/>
        </a:defRPr>
      </a:lvl6pPr>
      <a:lvl7pPr marL="914400" algn="ctr" rtl="0" fontAlgn="base">
        <a:spcBef>
          <a:spcPct val="0"/>
        </a:spcBef>
        <a:spcAft>
          <a:spcPct val="0"/>
        </a:spcAft>
        <a:defRPr sz="4400">
          <a:solidFill>
            <a:schemeClr val="tx2"/>
          </a:solidFill>
          <a:latin typeface="Arial" charset="0"/>
          <a:ea typeface="ＭＳ Ｐゴシック" pitchFamily="84" charset="-128"/>
        </a:defRPr>
      </a:lvl7pPr>
      <a:lvl8pPr marL="1371600" algn="ctr" rtl="0" fontAlgn="base">
        <a:spcBef>
          <a:spcPct val="0"/>
        </a:spcBef>
        <a:spcAft>
          <a:spcPct val="0"/>
        </a:spcAft>
        <a:defRPr sz="4400">
          <a:solidFill>
            <a:schemeClr val="tx2"/>
          </a:solidFill>
          <a:latin typeface="Arial" charset="0"/>
          <a:ea typeface="ＭＳ Ｐゴシック" pitchFamily="84" charset="-128"/>
        </a:defRPr>
      </a:lvl8pPr>
      <a:lvl9pPr marL="1828800" algn="ctr" rtl="0" fontAlgn="base">
        <a:spcBef>
          <a:spcPct val="0"/>
        </a:spcBef>
        <a:spcAft>
          <a:spcPct val="0"/>
        </a:spcAft>
        <a:defRPr sz="4400">
          <a:solidFill>
            <a:schemeClr val="tx2"/>
          </a:solidFill>
          <a:latin typeface="Arial" charset="0"/>
          <a:ea typeface="ＭＳ Ｐゴシック" pitchFamily="8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19088" y="2019300"/>
            <a:ext cx="8291512" cy="723900"/>
          </a:xfrm>
          <a:prstGeom prst="rect">
            <a:avLst/>
          </a:prstGeom>
        </p:spPr>
        <p:txBody>
          <a:bodyPr/>
          <a:lstStyle>
            <a:lvl1pPr algn="l">
              <a:lnSpc>
                <a:spcPct val="100000"/>
              </a:lnSpc>
              <a:defRPr sz="4400" b="0">
                <a:solidFill>
                  <a:schemeClr val="bg1"/>
                </a:solidFill>
                <a:latin typeface="Tahoma" pitchFamily="34" charset="0"/>
                <a:ea typeface="Tahoma" pitchFamily="34" charset="0"/>
                <a:cs typeface="Tahoma" pitchFamily="34" charset="0"/>
              </a:defRPr>
            </a:lvl1p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bg1"/>
                </a:solidFill>
                <a:effectLst/>
                <a:uLnTx/>
                <a:uFillTx/>
                <a:latin typeface="Tahoma" pitchFamily="84" charset="0"/>
                <a:ea typeface="Tahoma" pitchFamily="34" charset="0"/>
                <a:cs typeface="Tahoma" pitchFamily="34" charset="0"/>
              </a:rPr>
              <a:t>Project 2009-01</a:t>
            </a:r>
            <a:endParaRPr kumimoji="0" lang="en-US" sz="4400" b="0" i="0" u="none" strike="noStrike" kern="0" cap="none" spc="0" normalizeH="0" baseline="0" noProof="0" dirty="0">
              <a:ln>
                <a:noFill/>
              </a:ln>
              <a:solidFill>
                <a:schemeClr val="bg1"/>
              </a:solidFill>
              <a:effectLst/>
              <a:uLnTx/>
              <a:uFillTx/>
              <a:latin typeface="Tahoma" pitchFamily="84" charset="0"/>
              <a:ea typeface="Tahoma" pitchFamily="34" charset="0"/>
              <a:cs typeface="Tahoma" pitchFamily="34" charset="0"/>
            </a:endParaRPr>
          </a:p>
        </p:txBody>
      </p:sp>
      <p:sp>
        <p:nvSpPr>
          <p:cNvPr id="5" name="Title 1"/>
          <p:cNvSpPr txBox="1">
            <a:spLocks/>
          </p:cNvSpPr>
          <p:nvPr/>
        </p:nvSpPr>
        <p:spPr>
          <a:xfrm>
            <a:off x="381000" y="2755605"/>
            <a:ext cx="8229600" cy="1409700"/>
          </a:xfrm>
          <a:prstGeom prst="rect">
            <a:avLst/>
          </a:prstGeom>
        </p:spPr>
        <p:txBody>
          <a:bodyPr/>
          <a:lstStyle>
            <a:lvl1pPr algn="l">
              <a:lnSpc>
                <a:spcPct val="100000"/>
              </a:lnSpc>
              <a:defRPr sz="2400" b="0">
                <a:solidFill>
                  <a:schemeClr val="bg1"/>
                </a:solidFill>
                <a:latin typeface="Tahoma" pitchFamily="34" charset="0"/>
                <a:ea typeface="Tahoma" pitchFamily="34" charset="0"/>
                <a:cs typeface="Tahoma" pitchFamily="34" charset="0"/>
              </a:defRPr>
            </a:lvl1pPr>
          </a:lstStyle>
          <a:p>
            <a:pPr lvl="0" eaLnBrk="1" hangingPunct="1">
              <a:lnSpc>
                <a:spcPct val="110000"/>
              </a:lnSpc>
              <a:defRPr/>
            </a:pPr>
            <a:r>
              <a:rPr kumimoji="0" lang="en-US" sz="2400" b="0" i="0" u="none" strike="noStrike" kern="0" cap="none" spc="0" normalizeH="0" baseline="0" noProof="0" dirty="0" smtClean="0">
                <a:ln>
                  <a:noFill/>
                </a:ln>
                <a:solidFill>
                  <a:schemeClr val="bg1"/>
                </a:solidFill>
                <a:effectLst/>
                <a:uLnTx/>
                <a:uFillTx/>
                <a:latin typeface="Tahoma" pitchFamily="84" charset="0"/>
                <a:ea typeface="Tahoma" pitchFamily="34" charset="0"/>
                <a:cs typeface="Tahoma" pitchFamily="34" charset="0"/>
              </a:rPr>
              <a:t>Disturbance and Sabotage Reporting (Event Reporting)</a:t>
            </a:r>
            <a:br>
              <a:rPr kumimoji="0" lang="en-US" sz="2400" b="0" i="0" u="none" strike="noStrike" kern="0" cap="none" spc="0" normalizeH="0" baseline="0" noProof="0" dirty="0" smtClean="0">
                <a:ln>
                  <a:noFill/>
                </a:ln>
                <a:solidFill>
                  <a:schemeClr val="bg1"/>
                </a:solidFill>
                <a:effectLst/>
                <a:uLnTx/>
                <a:uFillTx/>
                <a:latin typeface="Tahoma" pitchFamily="84" charset="0"/>
                <a:ea typeface="Tahoma" pitchFamily="34" charset="0"/>
                <a:cs typeface="Tahoma" pitchFamily="34" charset="0"/>
              </a:rPr>
            </a:br>
            <a:r>
              <a:rPr lang="en-US" i="0" kern="0" dirty="0" smtClean="0">
                <a:latin typeface="Tahoma" pitchFamily="84" charset="0"/>
              </a:rPr>
              <a:t>Project Webinar</a:t>
            </a:r>
          </a:p>
          <a:p>
            <a:pPr lvl="0" eaLnBrk="1" hangingPunct="1">
              <a:lnSpc>
                <a:spcPct val="110000"/>
              </a:lnSpc>
              <a:defRPr/>
            </a:pPr>
            <a:r>
              <a:rPr kumimoji="0" lang="en-US" sz="1900" b="0" i="0" u="none" strike="noStrike" kern="0" cap="none" spc="0" normalizeH="0" baseline="0" noProof="0" dirty="0" smtClean="0">
                <a:ln>
                  <a:noFill/>
                </a:ln>
                <a:solidFill>
                  <a:schemeClr val="bg1"/>
                </a:solidFill>
                <a:effectLst/>
                <a:uLnTx/>
                <a:uFillTx/>
                <a:latin typeface="Tahoma" pitchFamily="84" charset="0"/>
                <a:ea typeface="Tahoma" pitchFamily="34" charset="0"/>
                <a:cs typeface="Tahoma" pitchFamily="34" charset="0"/>
              </a:rPr>
              <a:t/>
            </a:r>
            <a:br>
              <a:rPr kumimoji="0" lang="en-US" sz="1900" b="0" i="0" u="none" strike="noStrike" kern="0" cap="none" spc="0" normalizeH="0" baseline="0" noProof="0" dirty="0" smtClean="0">
                <a:ln>
                  <a:noFill/>
                </a:ln>
                <a:solidFill>
                  <a:schemeClr val="bg1"/>
                </a:solidFill>
                <a:effectLst/>
                <a:uLnTx/>
                <a:uFillTx/>
                <a:latin typeface="Tahoma" pitchFamily="84" charset="0"/>
                <a:ea typeface="Tahoma" pitchFamily="34" charset="0"/>
                <a:cs typeface="Tahoma" pitchFamily="34" charset="0"/>
              </a:rPr>
            </a:br>
            <a:r>
              <a:rPr lang="en-US" i="0" kern="0" dirty="0" smtClean="0">
                <a:latin typeface="Tahoma" pitchFamily="84" charset="0"/>
              </a:rPr>
              <a:t>July 30, 2012		</a:t>
            </a:r>
            <a:endParaRPr kumimoji="0" lang="en-US" sz="2400" b="0" i="0" u="none" strike="noStrike" kern="0" cap="none" spc="0" normalizeH="0" baseline="0" noProof="0" dirty="0">
              <a:ln>
                <a:noFill/>
              </a:ln>
              <a:solidFill>
                <a:schemeClr val="bg1"/>
              </a:solidFill>
              <a:effectLst/>
              <a:uLnTx/>
              <a:uFillTx/>
              <a:latin typeface="Tahoma" pitchFamily="8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
        <p:nvSpPr>
          <p:cNvPr id="30" name="Content Placeholder 29"/>
          <p:cNvSpPr>
            <a:spLocks noGrp="1"/>
          </p:cNvSpPr>
          <p:nvPr>
            <p:ph sz="half" idx="10"/>
          </p:nvPr>
        </p:nvSpPr>
        <p:spPr>
          <a:xfrm>
            <a:off x="381000" y="1219200"/>
            <a:ext cx="8416926" cy="4846638"/>
          </a:xfrm>
        </p:spPr>
        <p:txBody>
          <a:bodyPr/>
          <a:lstStyle/>
          <a:p>
            <a:pPr marL="0" lvl="0" indent="0">
              <a:buNone/>
            </a:pPr>
            <a:r>
              <a:rPr lang="en-US" sz="2400" dirty="0"/>
              <a:t>Expected intent by the SDT:  </a:t>
            </a:r>
            <a:endParaRPr lang="en-US" sz="2400" dirty="0" smtClean="0"/>
          </a:p>
          <a:p>
            <a:pPr marL="0" lvl="0" indent="0">
              <a:buNone/>
            </a:pPr>
            <a:endParaRPr lang="en-US" sz="2400" dirty="0"/>
          </a:p>
          <a:p>
            <a:pPr marL="0" lvl="0" indent="0">
              <a:buNone/>
            </a:pPr>
            <a:r>
              <a:rPr lang="en-US" sz="2400" dirty="0" smtClean="0"/>
              <a:t>Similar </a:t>
            </a:r>
            <a:r>
              <a:rPr lang="en-US" sz="2400" dirty="0"/>
              <a:t>to today’s CIP-001, Registered Entities will have a plan, procedure, or process including contact list(s) for the notification associated with the types of events identified in Attachment 1 for the type of functional registrant they are.  Entities, at their choosing, can have one list for all types or can have separate lists for the different types of events.  The ERO must be on all contact lists.  The organization knows to whom it has obligations to for reporting to the rest of the parties to be notified.</a:t>
            </a:r>
          </a:p>
        </p:txBody>
      </p:sp>
    </p:spTree>
    <p:extLst>
      <p:ext uri="{BB962C8B-B14F-4D97-AF65-F5344CB8AC3E}">
        <p14:creationId xmlns:p14="http://schemas.microsoft.com/office/powerpoint/2010/main" val="3136144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
        <p:nvSpPr>
          <p:cNvPr id="30" name="Content Placeholder 29"/>
          <p:cNvSpPr>
            <a:spLocks noGrp="1"/>
          </p:cNvSpPr>
          <p:nvPr>
            <p:ph sz="half" idx="10"/>
          </p:nvPr>
        </p:nvSpPr>
        <p:spPr>
          <a:xfrm>
            <a:off x="381000" y="1219200"/>
            <a:ext cx="8416926" cy="4846638"/>
          </a:xfrm>
        </p:spPr>
        <p:txBody>
          <a:bodyPr/>
          <a:lstStyle/>
          <a:p>
            <a:pPr marL="0" lvl="0" indent="0">
              <a:buNone/>
            </a:pPr>
            <a:r>
              <a:rPr lang="en-US" sz="2400" dirty="0" smtClean="0"/>
              <a:t>New Proposed R2:  </a:t>
            </a:r>
          </a:p>
          <a:p>
            <a:pPr marL="0" lvl="0" indent="0">
              <a:buNone/>
            </a:pPr>
            <a:endParaRPr lang="en-US" sz="2400" dirty="0"/>
          </a:p>
          <a:p>
            <a:pPr marL="0" indent="0">
              <a:buNone/>
            </a:pPr>
            <a:r>
              <a:rPr lang="en-US" sz="2400" dirty="0" smtClean="0"/>
              <a:t>Each </a:t>
            </a:r>
            <a:r>
              <a:rPr lang="en-US" sz="2400" dirty="0"/>
              <a:t>Responsible Entity shall implement its event reporting Operating Plan for applicable events listed in, and within the timeframes specified in, EOP-004 Attachment 1.  </a:t>
            </a:r>
          </a:p>
        </p:txBody>
      </p:sp>
    </p:spTree>
    <p:extLst>
      <p:ext uri="{BB962C8B-B14F-4D97-AF65-F5344CB8AC3E}">
        <p14:creationId xmlns:p14="http://schemas.microsoft.com/office/powerpoint/2010/main" val="3540334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
        <p:nvSpPr>
          <p:cNvPr id="30" name="Content Placeholder 29"/>
          <p:cNvSpPr>
            <a:spLocks noGrp="1"/>
          </p:cNvSpPr>
          <p:nvPr>
            <p:ph sz="half" idx="10"/>
          </p:nvPr>
        </p:nvSpPr>
        <p:spPr>
          <a:xfrm>
            <a:off x="381000" y="1219200"/>
            <a:ext cx="8416926" cy="4846638"/>
          </a:xfrm>
        </p:spPr>
        <p:txBody>
          <a:bodyPr/>
          <a:lstStyle/>
          <a:p>
            <a:pPr marL="0" lvl="0" indent="0">
              <a:buNone/>
            </a:pPr>
            <a:r>
              <a:rPr lang="en-US" sz="2400" dirty="0" smtClean="0"/>
              <a:t>New Proposed R3:  </a:t>
            </a:r>
          </a:p>
          <a:p>
            <a:pPr marL="0" lvl="0" indent="0">
              <a:buNone/>
            </a:pPr>
            <a:endParaRPr lang="en-US" sz="2400" dirty="0"/>
          </a:p>
          <a:p>
            <a:pPr marL="0" indent="0">
              <a:buNone/>
            </a:pPr>
            <a:r>
              <a:rPr lang="en-US" sz="2400" dirty="0" smtClean="0"/>
              <a:t>Each </a:t>
            </a:r>
            <a:r>
              <a:rPr lang="en-US" sz="2400" dirty="0"/>
              <a:t>Responsible Entity shall validate all contact information contained in the Operating Plan per Requirement R1 each calendar year.  </a:t>
            </a:r>
            <a:endParaRPr lang="en-US" sz="2400" dirty="0" smtClean="0"/>
          </a:p>
          <a:p>
            <a:pPr marL="0" indent="0">
              <a:buNone/>
            </a:pPr>
            <a:endParaRPr lang="en-US" sz="2400" dirty="0"/>
          </a:p>
          <a:p>
            <a:pPr marL="0" indent="0">
              <a:buNone/>
            </a:pPr>
            <a:r>
              <a:rPr lang="en-US" sz="2400" dirty="0" smtClean="0"/>
              <a:t>Expected </a:t>
            </a:r>
            <a:r>
              <a:rPr lang="en-US" sz="2400" dirty="0"/>
              <a:t>intent by the SDT:  This requirement results from the FERC Directive in Order 693.  The SDT has removed the language on drills, tests, and or exercises.  </a:t>
            </a:r>
          </a:p>
        </p:txBody>
      </p:sp>
    </p:spTree>
    <p:extLst>
      <p:ext uri="{BB962C8B-B14F-4D97-AF65-F5344CB8AC3E}">
        <p14:creationId xmlns:p14="http://schemas.microsoft.com/office/powerpoint/2010/main" val="3754167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875265676"/>
              </p:ext>
            </p:extLst>
          </p:nvPr>
        </p:nvGraphicFramePr>
        <p:xfrm>
          <a:off x="533400" y="1295400"/>
          <a:ext cx="8229600" cy="4456684"/>
        </p:xfrm>
        <a:graphic>
          <a:graphicData uri="http://schemas.openxmlformats.org/drawingml/2006/table">
            <a:tbl>
              <a:tblPr firstRow="1" firstCol="1" bandRow="1">
                <a:tableStyleId>{2D5ABB26-0587-4C30-8999-92F81FD0307C}</a:tableStyleId>
              </a:tblPr>
              <a:tblGrid>
                <a:gridCol w="1524000"/>
                <a:gridCol w="1447800"/>
                <a:gridCol w="5257800"/>
              </a:tblGrid>
              <a:tr h="557927">
                <a:tc>
                  <a:txBody>
                    <a:bodyPr/>
                    <a:lstStyle/>
                    <a:p>
                      <a:pPr marL="0" marR="0" algn="ctr" defTabSz="914400" rtl="0" eaLnBrk="1" latinLnBrk="0" hangingPunct="1">
                        <a:lnSpc>
                          <a:spcPct val="115000"/>
                        </a:lnSpc>
                        <a:spcBef>
                          <a:spcPts val="600"/>
                        </a:spcBef>
                        <a:spcAft>
                          <a:spcPts val="600"/>
                        </a:spcAft>
                      </a:pPr>
                      <a:r>
                        <a:rPr lang="en-US" sz="1400" b="1" kern="1200" dirty="0">
                          <a:solidFill>
                            <a:schemeClr val="tx1">
                              <a:lumMod val="75000"/>
                              <a:lumOff val="25000"/>
                            </a:schemeClr>
                          </a:solidFill>
                          <a:effectLst/>
                          <a:latin typeface="+mn-lt"/>
                          <a:ea typeface="+mn-ea"/>
                          <a:cs typeface="+mn-cs"/>
                        </a:rPr>
                        <a:t>Event Type</a:t>
                      </a:r>
                    </a:p>
                  </a:txBody>
                  <a:tcPr marL="60960" marR="60960" marT="0" marB="0">
                    <a:solidFill>
                      <a:schemeClr val="accent5">
                        <a:lumMod val="75000"/>
                      </a:schemeClr>
                    </a:solidFill>
                  </a:tcPr>
                </a:tc>
                <a:tc>
                  <a:txBody>
                    <a:bodyPr/>
                    <a:lstStyle/>
                    <a:p>
                      <a:pPr marL="0" marR="0" algn="ctr" defTabSz="914400" rtl="0" eaLnBrk="1" latinLnBrk="0" hangingPunct="1">
                        <a:lnSpc>
                          <a:spcPct val="115000"/>
                        </a:lnSpc>
                        <a:spcBef>
                          <a:spcPts val="600"/>
                        </a:spcBef>
                        <a:spcAft>
                          <a:spcPts val="600"/>
                        </a:spcAft>
                      </a:pPr>
                      <a:r>
                        <a:rPr lang="en-US" sz="1400" b="1" kern="1200" dirty="0">
                          <a:solidFill>
                            <a:schemeClr val="tx1">
                              <a:lumMod val="75000"/>
                              <a:lumOff val="25000"/>
                            </a:schemeClr>
                          </a:solidFill>
                          <a:effectLst/>
                          <a:latin typeface="+mn-lt"/>
                          <a:ea typeface="+mn-ea"/>
                          <a:cs typeface="+mn-cs"/>
                        </a:rPr>
                        <a:t>Entity with Reporting Responsibility</a:t>
                      </a:r>
                    </a:p>
                  </a:txBody>
                  <a:tcPr marL="60960" marR="60960" marT="0" marB="0">
                    <a:solidFill>
                      <a:schemeClr val="accent5">
                        <a:lumMod val="75000"/>
                      </a:schemeClr>
                    </a:solidFill>
                  </a:tcPr>
                </a:tc>
                <a:tc>
                  <a:txBody>
                    <a:bodyPr/>
                    <a:lstStyle/>
                    <a:p>
                      <a:pPr marL="0" marR="0" algn="ctr" defTabSz="914400" rtl="0" eaLnBrk="1" latinLnBrk="0" hangingPunct="1">
                        <a:lnSpc>
                          <a:spcPct val="115000"/>
                        </a:lnSpc>
                        <a:spcBef>
                          <a:spcPts val="600"/>
                        </a:spcBef>
                        <a:spcAft>
                          <a:spcPts val="600"/>
                        </a:spcAft>
                      </a:pPr>
                      <a:r>
                        <a:rPr lang="en-US" sz="1400" b="1" kern="1200" dirty="0">
                          <a:solidFill>
                            <a:schemeClr val="tx1">
                              <a:lumMod val="75000"/>
                              <a:lumOff val="25000"/>
                            </a:schemeClr>
                          </a:solidFill>
                          <a:effectLst/>
                          <a:latin typeface="+mn-lt"/>
                          <a:ea typeface="+mn-ea"/>
                          <a:cs typeface="+mn-cs"/>
                        </a:rPr>
                        <a:t>Threshold for Reporting</a:t>
                      </a:r>
                    </a:p>
                  </a:txBody>
                  <a:tcPr marL="60960" marR="60960" marT="0" marB="0">
                    <a:solidFill>
                      <a:schemeClr val="accent5">
                        <a:lumMod val="75000"/>
                      </a:schemeClr>
                    </a:solidFill>
                  </a:tcPr>
                </a:tc>
              </a:tr>
              <a:tr h="351470">
                <a:tc>
                  <a:txBody>
                    <a:bodyPr/>
                    <a:lstStyle/>
                    <a:p>
                      <a:pPr marL="0" marR="0">
                        <a:lnSpc>
                          <a:spcPct val="115000"/>
                        </a:lnSpc>
                        <a:spcBef>
                          <a:spcPts val="200"/>
                        </a:spcBef>
                        <a:spcAft>
                          <a:spcPts val="200"/>
                        </a:spcAft>
                      </a:pPr>
                      <a:r>
                        <a:rPr lang="en-US" sz="1200">
                          <a:effectLst/>
                        </a:rPr>
                        <a:t>Damage or destruction of a Facility </a:t>
                      </a:r>
                      <a:endParaRPr lang="en-US" sz="1800">
                        <a:effectLst/>
                        <a:latin typeface="Calibri"/>
                        <a:ea typeface="Calibri"/>
                        <a:cs typeface="Times New Roman"/>
                      </a:endParaRPr>
                    </a:p>
                  </a:txBody>
                  <a:tcPr marL="60960" marR="60960" marT="0" marB="0"/>
                </a:tc>
                <a:tc>
                  <a:txBody>
                    <a:bodyPr/>
                    <a:lstStyle/>
                    <a:p>
                      <a:pPr marL="0" marR="0">
                        <a:lnSpc>
                          <a:spcPct val="115000"/>
                        </a:lnSpc>
                        <a:spcBef>
                          <a:spcPts val="200"/>
                        </a:spcBef>
                        <a:spcAft>
                          <a:spcPts val="200"/>
                        </a:spcAft>
                      </a:pPr>
                      <a:r>
                        <a:rPr lang="en-US" sz="1200">
                          <a:effectLst/>
                        </a:rPr>
                        <a:t>RC, BA, TOP</a:t>
                      </a:r>
                      <a:endParaRPr lang="en-US" sz="1800">
                        <a:effectLst/>
                        <a:latin typeface="Calibri"/>
                        <a:ea typeface="Calibri"/>
                        <a:cs typeface="Times New Roman"/>
                      </a:endParaRPr>
                    </a:p>
                  </a:txBody>
                  <a:tcPr marL="60960" marR="60960" marT="0" marB="0"/>
                </a:tc>
                <a:tc>
                  <a:txBody>
                    <a:bodyPr/>
                    <a:lstStyle/>
                    <a:p>
                      <a:pPr marL="0" marR="0">
                        <a:lnSpc>
                          <a:spcPct val="115000"/>
                        </a:lnSpc>
                        <a:spcBef>
                          <a:spcPts val="200"/>
                        </a:spcBef>
                        <a:spcAft>
                          <a:spcPts val="200"/>
                        </a:spcAft>
                      </a:pPr>
                      <a:r>
                        <a:rPr lang="en-US" sz="1200">
                          <a:effectLst/>
                        </a:rPr>
                        <a:t>Damage or destruction of a Facility within its Reliability Coordinator Area, Balancing Authority Area or Transmission Operator Area that results in the need for actions to avoid a BES Emergency. </a:t>
                      </a:r>
                      <a:endParaRPr lang="en-US" sz="1800">
                        <a:effectLst/>
                        <a:latin typeface="Calibri"/>
                        <a:ea typeface="Calibri"/>
                        <a:cs typeface="Times New Roman"/>
                      </a:endParaRPr>
                    </a:p>
                  </a:txBody>
                  <a:tcPr marL="60960" marR="60960" marT="0" marB="0"/>
                </a:tc>
              </a:tr>
              <a:tr h="415141">
                <a:tc>
                  <a:txBody>
                    <a:bodyPr/>
                    <a:lstStyle/>
                    <a:p>
                      <a:pPr marL="0" marR="0">
                        <a:lnSpc>
                          <a:spcPct val="115000"/>
                        </a:lnSpc>
                        <a:spcBef>
                          <a:spcPts val="200"/>
                        </a:spcBef>
                        <a:spcAft>
                          <a:spcPts val="200"/>
                        </a:spcAft>
                      </a:pPr>
                      <a:r>
                        <a:rPr lang="en-US" sz="1200">
                          <a:effectLst/>
                        </a:rPr>
                        <a:t>Damage or destruction of a Facility </a:t>
                      </a:r>
                      <a:endParaRPr lang="en-US" sz="1800">
                        <a:effectLst/>
                        <a:latin typeface="Calibri"/>
                        <a:ea typeface="Calibri"/>
                        <a:cs typeface="Times New Roman"/>
                      </a:endParaRPr>
                    </a:p>
                  </a:txBody>
                  <a:tcPr marL="60960" marR="60960" marT="0" marB="0"/>
                </a:tc>
                <a:tc>
                  <a:txBody>
                    <a:bodyPr/>
                    <a:lstStyle/>
                    <a:p>
                      <a:pPr marL="0" marR="0">
                        <a:lnSpc>
                          <a:spcPct val="115000"/>
                        </a:lnSpc>
                        <a:spcBef>
                          <a:spcPts val="200"/>
                        </a:spcBef>
                        <a:spcAft>
                          <a:spcPts val="200"/>
                        </a:spcAft>
                      </a:pPr>
                      <a:r>
                        <a:rPr lang="en-US" sz="1200">
                          <a:effectLst/>
                        </a:rPr>
                        <a:t>BA, TO, TOP, GO, GOP, DP </a:t>
                      </a:r>
                      <a:endParaRPr lang="en-US" sz="1800">
                        <a:effectLst/>
                        <a:latin typeface="Calibri"/>
                        <a:ea typeface="Calibri"/>
                        <a:cs typeface="Times New Roman"/>
                      </a:endParaRPr>
                    </a:p>
                  </a:txBody>
                  <a:tcPr marL="60960" marR="60960" marT="0" marB="0"/>
                </a:tc>
                <a:tc>
                  <a:txBody>
                    <a:bodyPr/>
                    <a:lstStyle/>
                    <a:p>
                      <a:pPr marL="0" marR="0">
                        <a:lnSpc>
                          <a:spcPct val="115000"/>
                        </a:lnSpc>
                        <a:spcBef>
                          <a:spcPts val="200"/>
                        </a:spcBef>
                        <a:spcAft>
                          <a:spcPts val="200"/>
                        </a:spcAft>
                      </a:pPr>
                      <a:r>
                        <a:rPr lang="en-US" sz="1200">
                          <a:effectLst/>
                        </a:rPr>
                        <a:t>Damage or destruction of its Facility that results from actual or suspected intentional human action.</a:t>
                      </a:r>
                      <a:endParaRPr lang="en-US" sz="1800">
                        <a:effectLst/>
                      </a:endParaRPr>
                    </a:p>
                    <a:p>
                      <a:pPr marL="0" marR="0">
                        <a:lnSpc>
                          <a:spcPct val="115000"/>
                        </a:lnSpc>
                        <a:spcBef>
                          <a:spcPts val="200"/>
                        </a:spcBef>
                        <a:spcAft>
                          <a:spcPts val="200"/>
                        </a:spcAft>
                      </a:pPr>
                      <a:r>
                        <a:rPr lang="en-US" sz="1200">
                          <a:effectLst/>
                        </a:rPr>
                        <a:t> </a:t>
                      </a:r>
                      <a:endParaRPr lang="en-US" sz="1800">
                        <a:effectLst/>
                        <a:latin typeface="Calibri"/>
                        <a:ea typeface="Calibri"/>
                        <a:cs typeface="Times New Roman"/>
                      </a:endParaRPr>
                    </a:p>
                  </a:txBody>
                  <a:tcPr marL="60960" marR="60960" marT="0" marB="0"/>
                </a:tc>
              </a:tr>
              <a:tr h="1140366">
                <a:tc>
                  <a:txBody>
                    <a:bodyPr/>
                    <a:lstStyle/>
                    <a:p>
                      <a:pPr marL="0" marR="0">
                        <a:lnSpc>
                          <a:spcPct val="115000"/>
                        </a:lnSpc>
                        <a:spcBef>
                          <a:spcPts val="200"/>
                        </a:spcBef>
                        <a:spcAft>
                          <a:spcPts val="200"/>
                        </a:spcAft>
                      </a:pPr>
                      <a:r>
                        <a:rPr lang="en-US" sz="1200">
                          <a:effectLst/>
                        </a:rPr>
                        <a:t>Physical threats to a Facility</a:t>
                      </a:r>
                      <a:endParaRPr lang="en-US" sz="1800">
                        <a:effectLst/>
                        <a:latin typeface="Calibri"/>
                        <a:ea typeface="Calibri"/>
                        <a:cs typeface="Times New Roman"/>
                      </a:endParaRPr>
                    </a:p>
                  </a:txBody>
                  <a:tcPr marL="60960" marR="60960" marT="0" marB="0">
                    <a:solidFill>
                      <a:schemeClr val="accent5"/>
                    </a:solidFill>
                  </a:tcPr>
                </a:tc>
                <a:tc>
                  <a:txBody>
                    <a:bodyPr/>
                    <a:lstStyle/>
                    <a:p>
                      <a:pPr marL="0" marR="0">
                        <a:lnSpc>
                          <a:spcPct val="115000"/>
                        </a:lnSpc>
                        <a:spcBef>
                          <a:spcPts val="200"/>
                        </a:spcBef>
                        <a:spcAft>
                          <a:spcPts val="200"/>
                        </a:spcAft>
                      </a:pPr>
                      <a:r>
                        <a:rPr lang="en-US" sz="1200">
                          <a:effectLst/>
                        </a:rPr>
                        <a:t>BA, TO, TOP, GO, GOP, DP </a:t>
                      </a:r>
                      <a:endParaRPr lang="en-US" sz="1800">
                        <a:effectLst/>
                        <a:latin typeface="Calibri"/>
                        <a:ea typeface="Calibri"/>
                        <a:cs typeface="Times New Roman"/>
                      </a:endParaRPr>
                    </a:p>
                  </a:txBody>
                  <a:tcPr marL="60960" marR="60960" marT="0" marB="0">
                    <a:solidFill>
                      <a:schemeClr val="accent5"/>
                    </a:solidFill>
                  </a:tcPr>
                </a:tc>
                <a:tc>
                  <a:txBody>
                    <a:bodyPr/>
                    <a:lstStyle/>
                    <a:p>
                      <a:pPr marL="0" marR="0">
                        <a:lnSpc>
                          <a:spcPct val="115000"/>
                        </a:lnSpc>
                        <a:spcBef>
                          <a:spcPts val="200"/>
                        </a:spcBef>
                        <a:spcAft>
                          <a:spcPts val="200"/>
                        </a:spcAft>
                      </a:pPr>
                      <a:r>
                        <a:rPr lang="en-US" sz="1200" dirty="0">
                          <a:effectLst/>
                        </a:rPr>
                        <a:t>Physical threat to its Facility excluding weather related threat, which has the potential to degrade the normal operation of the Facility.  </a:t>
                      </a:r>
                      <a:endParaRPr lang="en-US" sz="1800" dirty="0">
                        <a:effectLst/>
                      </a:endParaRPr>
                    </a:p>
                    <a:p>
                      <a:pPr marL="0" marR="0">
                        <a:lnSpc>
                          <a:spcPct val="115000"/>
                        </a:lnSpc>
                        <a:spcBef>
                          <a:spcPts val="200"/>
                        </a:spcBef>
                        <a:spcAft>
                          <a:spcPts val="200"/>
                        </a:spcAft>
                      </a:pPr>
                      <a:r>
                        <a:rPr lang="en-US" sz="1200" dirty="0">
                          <a:effectLst/>
                        </a:rPr>
                        <a:t>OR</a:t>
                      </a:r>
                      <a:endParaRPr lang="en-US" sz="1800" dirty="0">
                        <a:effectLst/>
                      </a:endParaRPr>
                    </a:p>
                    <a:p>
                      <a:pPr marL="0" marR="0">
                        <a:lnSpc>
                          <a:spcPct val="115000"/>
                        </a:lnSpc>
                        <a:spcBef>
                          <a:spcPts val="200"/>
                        </a:spcBef>
                        <a:spcAft>
                          <a:spcPts val="200"/>
                        </a:spcAft>
                      </a:pPr>
                      <a:r>
                        <a:rPr lang="en-US" sz="1200" dirty="0">
                          <a:effectLst/>
                        </a:rPr>
                        <a:t>Suspicious device or activity at a Facility.     </a:t>
                      </a:r>
                      <a:endParaRPr lang="en-US" sz="1800" dirty="0">
                        <a:effectLst/>
                      </a:endParaRPr>
                    </a:p>
                    <a:p>
                      <a:pPr marL="0" marR="0">
                        <a:lnSpc>
                          <a:spcPct val="115000"/>
                        </a:lnSpc>
                        <a:spcBef>
                          <a:spcPts val="200"/>
                        </a:spcBef>
                        <a:spcAft>
                          <a:spcPts val="200"/>
                        </a:spcAft>
                      </a:pPr>
                      <a:r>
                        <a:rPr lang="en-US" sz="1200" dirty="0">
                          <a:effectLst/>
                        </a:rPr>
                        <a:t> </a:t>
                      </a:r>
                      <a:endParaRPr lang="en-US" sz="1800" dirty="0">
                        <a:effectLst/>
                      </a:endParaRPr>
                    </a:p>
                    <a:p>
                      <a:pPr marL="0" marR="0">
                        <a:lnSpc>
                          <a:spcPct val="115000"/>
                        </a:lnSpc>
                        <a:spcBef>
                          <a:spcPts val="200"/>
                        </a:spcBef>
                        <a:spcAft>
                          <a:spcPts val="200"/>
                        </a:spcAft>
                      </a:pPr>
                      <a:r>
                        <a:rPr lang="en-US" sz="1200" dirty="0">
                          <a:effectLst/>
                        </a:rPr>
                        <a:t>Do not report copper theft unless it degrades normal operation of a Facility.    </a:t>
                      </a:r>
                      <a:endParaRPr lang="en-US" sz="1800" dirty="0">
                        <a:effectLst/>
                        <a:latin typeface="Calibri"/>
                        <a:ea typeface="Calibri"/>
                        <a:cs typeface="Times New Roman"/>
                      </a:endParaRPr>
                    </a:p>
                  </a:txBody>
                  <a:tcPr marL="60960" marR="60960" marT="0" marB="0">
                    <a:solidFill>
                      <a:schemeClr val="accent5"/>
                    </a:solidFill>
                  </a:tcPr>
                </a:tc>
              </a:tr>
              <a:tr h="830282">
                <a:tc>
                  <a:txBody>
                    <a:bodyPr/>
                    <a:lstStyle/>
                    <a:p>
                      <a:pPr marL="0" marR="0">
                        <a:lnSpc>
                          <a:spcPct val="115000"/>
                        </a:lnSpc>
                        <a:spcBef>
                          <a:spcPts val="200"/>
                        </a:spcBef>
                        <a:spcAft>
                          <a:spcPts val="200"/>
                        </a:spcAft>
                      </a:pPr>
                      <a:r>
                        <a:rPr lang="en-US" sz="1200">
                          <a:effectLst/>
                        </a:rPr>
                        <a:t>Physical threats to a control center</a:t>
                      </a:r>
                      <a:endParaRPr lang="en-US" sz="1800">
                        <a:effectLst/>
                        <a:latin typeface="Calibri"/>
                        <a:ea typeface="Calibri"/>
                        <a:cs typeface="Times New Roman"/>
                      </a:endParaRPr>
                    </a:p>
                  </a:txBody>
                  <a:tcPr marL="60960" marR="60960" marT="0" marB="0"/>
                </a:tc>
                <a:tc>
                  <a:txBody>
                    <a:bodyPr/>
                    <a:lstStyle/>
                    <a:p>
                      <a:pPr marL="0" marR="0">
                        <a:lnSpc>
                          <a:spcPct val="115000"/>
                        </a:lnSpc>
                        <a:spcBef>
                          <a:spcPts val="200"/>
                        </a:spcBef>
                        <a:spcAft>
                          <a:spcPts val="200"/>
                        </a:spcAft>
                      </a:pPr>
                      <a:r>
                        <a:rPr lang="en-US" sz="1200">
                          <a:effectLst/>
                        </a:rPr>
                        <a:t>RC, BA, TOP </a:t>
                      </a:r>
                      <a:endParaRPr lang="en-US" sz="1800">
                        <a:effectLst/>
                        <a:latin typeface="Calibri"/>
                        <a:ea typeface="Calibri"/>
                        <a:cs typeface="Times New Roman"/>
                      </a:endParaRPr>
                    </a:p>
                  </a:txBody>
                  <a:tcPr marL="60960" marR="60960" marT="0" marB="0"/>
                </a:tc>
                <a:tc>
                  <a:txBody>
                    <a:bodyPr/>
                    <a:lstStyle/>
                    <a:p>
                      <a:pPr marL="0" marR="0">
                        <a:lnSpc>
                          <a:spcPct val="115000"/>
                        </a:lnSpc>
                        <a:spcBef>
                          <a:spcPts val="200"/>
                        </a:spcBef>
                        <a:spcAft>
                          <a:spcPts val="200"/>
                        </a:spcAft>
                      </a:pPr>
                      <a:r>
                        <a:rPr lang="en-US" sz="1200" dirty="0">
                          <a:effectLst/>
                        </a:rPr>
                        <a:t>Physical threat to its control center, excluding weather related threat, which has the potential to degrade the normal operation of the control center.  </a:t>
                      </a:r>
                      <a:endParaRPr lang="en-US" sz="1800" dirty="0">
                        <a:effectLst/>
                      </a:endParaRPr>
                    </a:p>
                    <a:p>
                      <a:pPr marL="0" marR="0">
                        <a:lnSpc>
                          <a:spcPct val="115000"/>
                        </a:lnSpc>
                        <a:spcBef>
                          <a:spcPts val="200"/>
                        </a:spcBef>
                        <a:spcAft>
                          <a:spcPts val="200"/>
                        </a:spcAft>
                      </a:pPr>
                      <a:r>
                        <a:rPr lang="en-US" sz="1200" dirty="0">
                          <a:effectLst/>
                        </a:rPr>
                        <a:t>OR</a:t>
                      </a:r>
                      <a:endParaRPr lang="en-US" sz="1800" dirty="0">
                        <a:effectLst/>
                      </a:endParaRPr>
                    </a:p>
                    <a:p>
                      <a:pPr marL="0" marR="0">
                        <a:lnSpc>
                          <a:spcPct val="115000"/>
                        </a:lnSpc>
                        <a:spcBef>
                          <a:spcPts val="200"/>
                        </a:spcBef>
                        <a:spcAft>
                          <a:spcPts val="200"/>
                        </a:spcAft>
                      </a:pPr>
                      <a:r>
                        <a:rPr lang="en-US" sz="1200" dirty="0">
                          <a:effectLst/>
                        </a:rPr>
                        <a:t>Suspicious device or activity at a control center.</a:t>
                      </a:r>
                      <a:endParaRPr lang="en-US" sz="1800" dirty="0">
                        <a:effectLst/>
                        <a:latin typeface="Calibri"/>
                        <a:ea typeface="Calibri"/>
                        <a:cs typeface="Times New Roman"/>
                      </a:endParaRPr>
                    </a:p>
                  </a:txBody>
                  <a:tcPr marL="60960" marR="60960" marT="0" marB="0"/>
                </a:tc>
              </a:tr>
            </a:tbl>
          </a:graphicData>
        </a:graphic>
      </p:graphicFrame>
    </p:spTree>
    <p:extLst>
      <p:ext uri="{BB962C8B-B14F-4D97-AF65-F5344CB8AC3E}">
        <p14:creationId xmlns:p14="http://schemas.microsoft.com/office/powerpoint/2010/main" val="387202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4190345016"/>
              </p:ext>
            </p:extLst>
          </p:nvPr>
        </p:nvGraphicFramePr>
        <p:xfrm>
          <a:off x="381000" y="1295401"/>
          <a:ext cx="8610600" cy="5149088"/>
        </p:xfrm>
        <a:graphic>
          <a:graphicData uri="http://schemas.openxmlformats.org/drawingml/2006/table">
            <a:tbl>
              <a:tblPr firstRow="1" firstCol="1" bandRow="1">
                <a:tableStyleId>{2D5ABB26-0587-4C30-8999-92F81FD0307C}</a:tableStyleId>
              </a:tblPr>
              <a:tblGrid>
                <a:gridCol w="1594555"/>
                <a:gridCol w="1381949"/>
                <a:gridCol w="5634096"/>
              </a:tblGrid>
              <a:tr h="628649">
                <a:tc>
                  <a:txBody>
                    <a:bodyPr/>
                    <a:lstStyle/>
                    <a:p>
                      <a:pPr marL="160020" marR="0" algn="ctr">
                        <a:lnSpc>
                          <a:spcPct val="115000"/>
                        </a:lnSpc>
                        <a:spcBef>
                          <a:spcPts val="600"/>
                        </a:spcBef>
                        <a:spcAft>
                          <a:spcPts val="600"/>
                        </a:spcAft>
                      </a:pPr>
                      <a:r>
                        <a:rPr lang="en-US" sz="1400" b="1" dirty="0">
                          <a:solidFill>
                            <a:schemeClr val="tx1">
                              <a:lumMod val="75000"/>
                              <a:lumOff val="25000"/>
                            </a:schemeClr>
                          </a:solidFill>
                          <a:effectLst/>
                        </a:rPr>
                        <a:t>Event Type</a:t>
                      </a:r>
                      <a:endParaRPr lang="en-US" sz="2000" b="1" dirty="0">
                        <a:solidFill>
                          <a:schemeClr val="tx1">
                            <a:lumMod val="75000"/>
                            <a:lumOff val="25000"/>
                          </a:schemeClr>
                        </a:solidFill>
                        <a:effectLst/>
                        <a:latin typeface="Calibri"/>
                        <a:ea typeface="Calibri"/>
                        <a:cs typeface="Times New Roman"/>
                      </a:endParaRPr>
                    </a:p>
                  </a:txBody>
                  <a:tcPr marL="60960" marR="60960" marT="0" marB="0">
                    <a:solidFill>
                      <a:schemeClr val="accent5">
                        <a:lumMod val="75000"/>
                      </a:schemeClr>
                    </a:solidFill>
                  </a:tcPr>
                </a:tc>
                <a:tc>
                  <a:txBody>
                    <a:bodyPr/>
                    <a:lstStyle/>
                    <a:p>
                      <a:pPr marL="0" marR="0" algn="ctr">
                        <a:lnSpc>
                          <a:spcPct val="115000"/>
                        </a:lnSpc>
                        <a:spcBef>
                          <a:spcPts val="600"/>
                        </a:spcBef>
                        <a:spcAft>
                          <a:spcPts val="600"/>
                        </a:spcAft>
                      </a:pPr>
                      <a:r>
                        <a:rPr lang="en-US" sz="1400" b="1" dirty="0">
                          <a:solidFill>
                            <a:schemeClr val="tx1">
                              <a:lumMod val="75000"/>
                              <a:lumOff val="25000"/>
                            </a:schemeClr>
                          </a:solidFill>
                          <a:effectLst/>
                        </a:rPr>
                        <a:t>Entity with Reporting Responsibility</a:t>
                      </a:r>
                      <a:endParaRPr lang="en-US" sz="2000" b="1" dirty="0">
                        <a:solidFill>
                          <a:schemeClr val="tx1">
                            <a:lumMod val="75000"/>
                            <a:lumOff val="25000"/>
                          </a:schemeClr>
                        </a:solidFill>
                        <a:effectLst/>
                        <a:latin typeface="Calibri"/>
                        <a:ea typeface="Calibri"/>
                        <a:cs typeface="Times New Roman"/>
                      </a:endParaRPr>
                    </a:p>
                  </a:txBody>
                  <a:tcPr marL="60960" marR="60960" marT="0" marB="0">
                    <a:solidFill>
                      <a:schemeClr val="accent5">
                        <a:lumMod val="75000"/>
                      </a:schemeClr>
                    </a:solidFill>
                  </a:tcPr>
                </a:tc>
                <a:tc>
                  <a:txBody>
                    <a:bodyPr/>
                    <a:lstStyle/>
                    <a:p>
                      <a:pPr marL="0" marR="0" algn="ctr">
                        <a:lnSpc>
                          <a:spcPct val="115000"/>
                        </a:lnSpc>
                        <a:spcBef>
                          <a:spcPts val="600"/>
                        </a:spcBef>
                        <a:spcAft>
                          <a:spcPts val="600"/>
                        </a:spcAft>
                      </a:pPr>
                      <a:r>
                        <a:rPr lang="en-US" sz="1400" b="1" dirty="0">
                          <a:solidFill>
                            <a:schemeClr val="tx1">
                              <a:lumMod val="75000"/>
                              <a:lumOff val="25000"/>
                            </a:schemeClr>
                          </a:solidFill>
                          <a:effectLst/>
                        </a:rPr>
                        <a:t>Threshold for Reporting</a:t>
                      </a:r>
                      <a:endParaRPr lang="en-US" sz="2000" b="1" dirty="0">
                        <a:solidFill>
                          <a:schemeClr val="tx1">
                            <a:lumMod val="75000"/>
                            <a:lumOff val="25000"/>
                          </a:schemeClr>
                        </a:solidFill>
                        <a:effectLst/>
                        <a:latin typeface="Calibri"/>
                        <a:ea typeface="Calibri"/>
                        <a:cs typeface="Times New Roman"/>
                      </a:endParaRPr>
                    </a:p>
                  </a:txBody>
                  <a:tcPr marL="60960" marR="60960" marT="0" marB="0">
                    <a:solidFill>
                      <a:schemeClr val="accent5">
                        <a:lumMod val="75000"/>
                      </a:schemeClr>
                    </a:solidFill>
                  </a:tcPr>
                </a:tc>
              </a:tr>
              <a:tr h="977900">
                <a:tc>
                  <a:txBody>
                    <a:bodyPr/>
                    <a:lstStyle/>
                    <a:p>
                      <a:pPr marL="0" marR="0">
                        <a:lnSpc>
                          <a:spcPct val="115000"/>
                        </a:lnSpc>
                        <a:spcBef>
                          <a:spcPts val="200"/>
                        </a:spcBef>
                        <a:spcAft>
                          <a:spcPts val="200"/>
                        </a:spcAft>
                      </a:pPr>
                      <a:r>
                        <a:rPr lang="en-US" sz="1400" dirty="0">
                          <a:effectLst/>
                        </a:rPr>
                        <a:t>BES Emergency requiring public appeal for load reduction</a:t>
                      </a:r>
                      <a:endParaRPr lang="en-US" sz="2000" dirty="0">
                        <a:effectLst/>
                        <a:latin typeface="Calibri"/>
                        <a:ea typeface="Calibri"/>
                        <a:cs typeface="Times New Roman"/>
                      </a:endParaRPr>
                    </a:p>
                  </a:txBody>
                  <a:tcPr marL="60960" marR="60960" marT="0" marB="0"/>
                </a:tc>
                <a:tc>
                  <a:txBody>
                    <a:bodyPr/>
                    <a:lstStyle/>
                    <a:p>
                      <a:pPr marL="0" marR="0">
                        <a:lnSpc>
                          <a:spcPct val="115000"/>
                        </a:lnSpc>
                        <a:spcBef>
                          <a:spcPts val="200"/>
                        </a:spcBef>
                        <a:spcAft>
                          <a:spcPts val="200"/>
                        </a:spcAft>
                      </a:pPr>
                      <a:r>
                        <a:rPr lang="en-US" sz="1400" dirty="0">
                          <a:effectLst/>
                        </a:rPr>
                        <a:t>Initiating entity is responsible for reporting</a:t>
                      </a:r>
                      <a:endParaRPr lang="en-US" sz="2000" dirty="0">
                        <a:effectLst/>
                        <a:latin typeface="Calibri"/>
                        <a:ea typeface="Calibri"/>
                        <a:cs typeface="Times New Roman"/>
                      </a:endParaRPr>
                    </a:p>
                  </a:txBody>
                  <a:tcPr marL="60960" marR="60960" marT="0" marB="0"/>
                </a:tc>
                <a:tc>
                  <a:txBody>
                    <a:bodyPr/>
                    <a:lstStyle/>
                    <a:p>
                      <a:pPr marL="0" marR="0">
                        <a:lnSpc>
                          <a:spcPct val="115000"/>
                        </a:lnSpc>
                        <a:spcBef>
                          <a:spcPts val="200"/>
                        </a:spcBef>
                        <a:spcAft>
                          <a:spcPts val="200"/>
                        </a:spcAft>
                      </a:pPr>
                      <a:r>
                        <a:rPr lang="en-US" sz="1400" dirty="0">
                          <a:effectLst/>
                        </a:rPr>
                        <a:t>Public appeal for load reduction event</a:t>
                      </a:r>
                      <a:endParaRPr lang="en-US" sz="2000" dirty="0">
                        <a:effectLst/>
                        <a:latin typeface="Calibri"/>
                        <a:ea typeface="Calibri"/>
                        <a:cs typeface="Times New Roman"/>
                      </a:endParaRPr>
                    </a:p>
                  </a:txBody>
                  <a:tcPr marL="60960" marR="60960" marT="0" marB="0"/>
                </a:tc>
              </a:tr>
              <a:tr h="977900">
                <a:tc>
                  <a:txBody>
                    <a:bodyPr/>
                    <a:lstStyle/>
                    <a:p>
                      <a:pPr marL="0" marR="0">
                        <a:lnSpc>
                          <a:spcPct val="115000"/>
                        </a:lnSpc>
                        <a:spcBef>
                          <a:spcPts val="200"/>
                        </a:spcBef>
                        <a:spcAft>
                          <a:spcPts val="200"/>
                        </a:spcAft>
                      </a:pPr>
                      <a:r>
                        <a:rPr lang="en-US" sz="1400">
                          <a:effectLst/>
                        </a:rPr>
                        <a:t>BES Emergency requiring system-wide voltage reduction</a:t>
                      </a:r>
                      <a:endParaRPr lang="en-US" sz="2000">
                        <a:effectLst/>
                        <a:latin typeface="Calibri"/>
                        <a:ea typeface="Calibri"/>
                        <a:cs typeface="Times New Roman"/>
                      </a:endParaRPr>
                    </a:p>
                  </a:txBody>
                  <a:tcPr marL="60960" marR="60960" marT="0" marB="0">
                    <a:solidFill>
                      <a:schemeClr val="accent5"/>
                    </a:solidFill>
                  </a:tcPr>
                </a:tc>
                <a:tc>
                  <a:txBody>
                    <a:bodyPr/>
                    <a:lstStyle/>
                    <a:p>
                      <a:pPr marL="0" marR="0">
                        <a:lnSpc>
                          <a:spcPct val="115000"/>
                        </a:lnSpc>
                        <a:spcBef>
                          <a:spcPts val="200"/>
                        </a:spcBef>
                        <a:spcAft>
                          <a:spcPts val="200"/>
                        </a:spcAft>
                      </a:pPr>
                      <a:r>
                        <a:rPr lang="en-US" sz="1400" dirty="0">
                          <a:effectLst/>
                        </a:rPr>
                        <a:t>Initiating entity is responsible for reporting</a:t>
                      </a:r>
                      <a:endParaRPr lang="en-US" sz="2000" dirty="0">
                        <a:effectLst/>
                        <a:latin typeface="Calibri"/>
                        <a:ea typeface="Calibri"/>
                        <a:cs typeface="Times New Roman"/>
                      </a:endParaRPr>
                    </a:p>
                  </a:txBody>
                  <a:tcPr marL="60960" marR="60960" marT="0" marB="0">
                    <a:solidFill>
                      <a:schemeClr val="accent5"/>
                    </a:solidFill>
                  </a:tcPr>
                </a:tc>
                <a:tc>
                  <a:txBody>
                    <a:bodyPr/>
                    <a:lstStyle/>
                    <a:p>
                      <a:pPr marL="0" marR="0">
                        <a:lnSpc>
                          <a:spcPct val="115000"/>
                        </a:lnSpc>
                        <a:spcBef>
                          <a:spcPts val="200"/>
                        </a:spcBef>
                        <a:spcAft>
                          <a:spcPts val="200"/>
                        </a:spcAft>
                      </a:pPr>
                      <a:r>
                        <a:rPr lang="en-US" sz="1400" dirty="0">
                          <a:effectLst/>
                        </a:rPr>
                        <a:t>System wide voltage reduction of 3% or more</a:t>
                      </a:r>
                      <a:endParaRPr lang="en-US" sz="2000" dirty="0">
                        <a:effectLst/>
                        <a:latin typeface="Calibri"/>
                        <a:ea typeface="Calibri"/>
                        <a:cs typeface="Times New Roman"/>
                      </a:endParaRPr>
                    </a:p>
                  </a:txBody>
                  <a:tcPr marL="60960" marR="60960" marT="0" marB="0">
                    <a:solidFill>
                      <a:schemeClr val="accent5"/>
                    </a:solidFill>
                  </a:tcPr>
                </a:tc>
              </a:tr>
              <a:tr h="977900">
                <a:tc>
                  <a:txBody>
                    <a:bodyPr/>
                    <a:lstStyle/>
                    <a:p>
                      <a:pPr marL="0" marR="0">
                        <a:lnSpc>
                          <a:spcPct val="115000"/>
                        </a:lnSpc>
                        <a:spcBef>
                          <a:spcPts val="200"/>
                        </a:spcBef>
                        <a:spcAft>
                          <a:spcPts val="200"/>
                        </a:spcAft>
                      </a:pPr>
                      <a:r>
                        <a:rPr lang="en-US" sz="1400">
                          <a:effectLst/>
                        </a:rPr>
                        <a:t>BES Emergency requiring manual firm load shedding</a:t>
                      </a:r>
                      <a:endParaRPr lang="en-US" sz="2000">
                        <a:effectLst/>
                        <a:latin typeface="Calibri"/>
                        <a:ea typeface="Calibri"/>
                        <a:cs typeface="Times New Roman"/>
                      </a:endParaRPr>
                    </a:p>
                  </a:txBody>
                  <a:tcPr marL="60960" marR="60960" marT="0" marB="0"/>
                </a:tc>
                <a:tc>
                  <a:txBody>
                    <a:bodyPr/>
                    <a:lstStyle/>
                    <a:p>
                      <a:pPr marL="0" marR="0">
                        <a:lnSpc>
                          <a:spcPct val="115000"/>
                        </a:lnSpc>
                        <a:spcBef>
                          <a:spcPts val="200"/>
                        </a:spcBef>
                        <a:spcAft>
                          <a:spcPts val="200"/>
                        </a:spcAft>
                      </a:pPr>
                      <a:r>
                        <a:rPr lang="en-US" sz="1400">
                          <a:effectLst/>
                        </a:rPr>
                        <a:t>Initiating entity is responsible for reporting</a:t>
                      </a:r>
                      <a:endParaRPr lang="en-US" sz="2000">
                        <a:effectLst/>
                        <a:latin typeface="Calibri"/>
                        <a:ea typeface="Calibri"/>
                        <a:cs typeface="Times New Roman"/>
                      </a:endParaRPr>
                    </a:p>
                  </a:txBody>
                  <a:tcPr marL="60960" marR="60960" marT="0" marB="0"/>
                </a:tc>
                <a:tc>
                  <a:txBody>
                    <a:bodyPr/>
                    <a:lstStyle/>
                    <a:p>
                      <a:pPr marL="0" marR="0">
                        <a:lnSpc>
                          <a:spcPct val="115000"/>
                        </a:lnSpc>
                        <a:spcBef>
                          <a:spcPts val="200"/>
                        </a:spcBef>
                        <a:spcAft>
                          <a:spcPts val="200"/>
                        </a:spcAft>
                      </a:pPr>
                      <a:r>
                        <a:rPr lang="en-US" sz="1400" dirty="0">
                          <a:effectLst/>
                        </a:rPr>
                        <a:t>Manual firm load shedding ≥ 100 MW</a:t>
                      </a:r>
                      <a:endParaRPr lang="en-US" sz="2000" dirty="0">
                        <a:effectLst/>
                        <a:latin typeface="Calibri"/>
                        <a:ea typeface="Calibri"/>
                        <a:cs typeface="Times New Roman"/>
                      </a:endParaRPr>
                    </a:p>
                  </a:txBody>
                  <a:tcPr marL="60960" marR="60960" marT="0" marB="0"/>
                </a:tc>
              </a:tr>
              <a:tr h="977900">
                <a:tc>
                  <a:txBody>
                    <a:bodyPr/>
                    <a:lstStyle/>
                    <a:p>
                      <a:pPr marL="0" marR="0">
                        <a:lnSpc>
                          <a:spcPct val="115000"/>
                        </a:lnSpc>
                        <a:spcBef>
                          <a:spcPts val="200"/>
                        </a:spcBef>
                        <a:spcAft>
                          <a:spcPts val="200"/>
                        </a:spcAft>
                      </a:pPr>
                      <a:r>
                        <a:rPr lang="en-US" sz="1400">
                          <a:effectLst/>
                        </a:rPr>
                        <a:t>BES Emergency resulting in automatic firm load shedding</a:t>
                      </a:r>
                      <a:endParaRPr lang="en-US" sz="2000">
                        <a:effectLst/>
                        <a:latin typeface="Calibri"/>
                        <a:ea typeface="Calibri"/>
                        <a:cs typeface="Times New Roman"/>
                      </a:endParaRPr>
                    </a:p>
                  </a:txBody>
                  <a:tcPr marL="60960" marR="60960" marT="0" marB="0">
                    <a:solidFill>
                      <a:schemeClr val="accent5"/>
                    </a:solidFill>
                  </a:tcPr>
                </a:tc>
                <a:tc>
                  <a:txBody>
                    <a:bodyPr/>
                    <a:lstStyle/>
                    <a:p>
                      <a:pPr marL="0" marR="0">
                        <a:lnSpc>
                          <a:spcPct val="115000"/>
                        </a:lnSpc>
                        <a:spcBef>
                          <a:spcPts val="200"/>
                        </a:spcBef>
                        <a:spcAft>
                          <a:spcPts val="200"/>
                        </a:spcAft>
                      </a:pPr>
                      <a:r>
                        <a:rPr lang="en-US" sz="1400">
                          <a:effectLst/>
                        </a:rPr>
                        <a:t>DP, TOP  </a:t>
                      </a:r>
                      <a:endParaRPr lang="en-US" sz="2000">
                        <a:effectLst/>
                        <a:latin typeface="Calibri"/>
                        <a:ea typeface="Calibri"/>
                        <a:cs typeface="Times New Roman"/>
                      </a:endParaRPr>
                    </a:p>
                  </a:txBody>
                  <a:tcPr marL="60960" marR="60960" marT="0" marB="0">
                    <a:solidFill>
                      <a:schemeClr val="accent5"/>
                    </a:solidFill>
                  </a:tcPr>
                </a:tc>
                <a:tc>
                  <a:txBody>
                    <a:bodyPr/>
                    <a:lstStyle/>
                    <a:p>
                      <a:pPr marL="0" marR="0">
                        <a:lnSpc>
                          <a:spcPct val="115000"/>
                        </a:lnSpc>
                        <a:spcBef>
                          <a:spcPts val="200"/>
                        </a:spcBef>
                        <a:spcAft>
                          <a:spcPts val="200"/>
                        </a:spcAft>
                      </a:pPr>
                      <a:r>
                        <a:rPr lang="en-US" sz="1400" dirty="0">
                          <a:effectLst/>
                        </a:rPr>
                        <a:t>Automatic firm load shedding ≥ 100 MW (via automatic </a:t>
                      </a:r>
                      <a:r>
                        <a:rPr lang="en-US" sz="1400" dirty="0" err="1">
                          <a:effectLst/>
                        </a:rPr>
                        <a:t>undervoltage</a:t>
                      </a:r>
                      <a:r>
                        <a:rPr lang="en-US" sz="1400" dirty="0">
                          <a:effectLst/>
                        </a:rPr>
                        <a:t> or </a:t>
                      </a:r>
                      <a:r>
                        <a:rPr lang="en-US" sz="1400" dirty="0" err="1">
                          <a:effectLst/>
                        </a:rPr>
                        <a:t>underfrequency</a:t>
                      </a:r>
                      <a:r>
                        <a:rPr lang="en-US" sz="1400" dirty="0">
                          <a:effectLst/>
                        </a:rPr>
                        <a:t> load shedding schemes, or SPS/RAS)</a:t>
                      </a:r>
                      <a:endParaRPr lang="en-US" sz="2000" dirty="0">
                        <a:effectLst/>
                        <a:latin typeface="Calibri"/>
                        <a:ea typeface="Calibri"/>
                        <a:cs typeface="Times New Roman"/>
                      </a:endParaRPr>
                    </a:p>
                  </a:txBody>
                  <a:tcPr marL="60960" marR="60960" marT="0" marB="0">
                    <a:solidFill>
                      <a:schemeClr val="accent5"/>
                    </a:solidFill>
                  </a:tcPr>
                </a:tc>
              </a:tr>
              <a:tr h="488948">
                <a:tc>
                  <a:txBody>
                    <a:bodyPr/>
                    <a:lstStyle/>
                    <a:p>
                      <a:pPr marL="0" marR="0">
                        <a:lnSpc>
                          <a:spcPct val="115000"/>
                        </a:lnSpc>
                        <a:spcBef>
                          <a:spcPts val="200"/>
                        </a:spcBef>
                        <a:spcAft>
                          <a:spcPts val="200"/>
                        </a:spcAft>
                      </a:pPr>
                      <a:r>
                        <a:rPr lang="en-US" sz="1400">
                          <a:effectLst/>
                        </a:rPr>
                        <a:t>Voltage deviation on a Facility </a:t>
                      </a:r>
                      <a:endParaRPr lang="en-US" sz="2000">
                        <a:effectLst/>
                        <a:latin typeface="Calibri"/>
                        <a:ea typeface="Calibri"/>
                        <a:cs typeface="Times New Roman"/>
                      </a:endParaRPr>
                    </a:p>
                  </a:txBody>
                  <a:tcPr marL="60960" marR="60960" marT="0" marB="0"/>
                </a:tc>
                <a:tc>
                  <a:txBody>
                    <a:bodyPr/>
                    <a:lstStyle/>
                    <a:p>
                      <a:pPr marL="0" marR="0">
                        <a:lnSpc>
                          <a:spcPct val="115000"/>
                        </a:lnSpc>
                        <a:spcBef>
                          <a:spcPts val="200"/>
                        </a:spcBef>
                        <a:spcAft>
                          <a:spcPts val="200"/>
                        </a:spcAft>
                      </a:pPr>
                      <a:r>
                        <a:rPr lang="en-US" sz="1400">
                          <a:effectLst/>
                        </a:rPr>
                        <a:t>TOP </a:t>
                      </a:r>
                      <a:endParaRPr lang="en-US" sz="2000">
                        <a:effectLst/>
                        <a:latin typeface="Calibri"/>
                        <a:ea typeface="Calibri"/>
                        <a:cs typeface="Times New Roman"/>
                      </a:endParaRPr>
                    </a:p>
                  </a:txBody>
                  <a:tcPr marL="60960" marR="60960" marT="0" marB="0"/>
                </a:tc>
                <a:tc>
                  <a:txBody>
                    <a:bodyPr/>
                    <a:lstStyle/>
                    <a:p>
                      <a:pPr marL="0" marR="0">
                        <a:lnSpc>
                          <a:spcPct val="115000"/>
                        </a:lnSpc>
                        <a:spcBef>
                          <a:spcPts val="200"/>
                        </a:spcBef>
                        <a:spcAft>
                          <a:spcPts val="200"/>
                        </a:spcAft>
                      </a:pPr>
                      <a:r>
                        <a:rPr lang="en-US" sz="1400" dirty="0">
                          <a:effectLst/>
                        </a:rPr>
                        <a:t>Observed voltage deviation of ± 10% of nominal voltage sustained for ≥ 15 continuous minutes</a:t>
                      </a:r>
                      <a:endParaRPr lang="en-US" sz="2000" dirty="0">
                        <a:effectLst/>
                        <a:latin typeface="Calibri"/>
                        <a:ea typeface="Calibri"/>
                        <a:cs typeface="Times New Roman"/>
                      </a:endParaRPr>
                    </a:p>
                  </a:txBody>
                  <a:tcPr marL="60960" marR="60960" marT="0" marB="0"/>
                </a:tc>
              </a:tr>
            </a:tbl>
          </a:graphicData>
        </a:graphic>
      </p:graphicFrame>
    </p:spTree>
    <p:extLst>
      <p:ext uri="{BB962C8B-B14F-4D97-AF65-F5344CB8AC3E}">
        <p14:creationId xmlns:p14="http://schemas.microsoft.com/office/powerpoint/2010/main" val="3528987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4235217895"/>
              </p:ext>
            </p:extLst>
          </p:nvPr>
        </p:nvGraphicFramePr>
        <p:xfrm>
          <a:off x="457200" y="1143000"/>
          <a:ext cx="8458200" cy="5315656"/>
        </p:xfrm>
        <a:graphic>
          <a:graphicData uri="http://schemas.openxmlformats.org/drawingml/2006/table">
            <a:tbl>
              <a:tblPr firstRow="1" firstCol="1" bandRow="1">
                <a:tableStyleId>{2D5ABB26-0587-4C30-8999-92F81FD0307C}</a:tableStyleId>
              </a:tblPr>
              <a:tblGrid>
                <a:gridCol w="1566333"/>
                <a:gridCol w="1357489"/>
                <a:gridCol w="5534378"/>
              </a:tblGrid>
              <a:tr h="653143">
                <a:tc>
                  <a:txBody>
                    <a:bodyPr/>
                    <a:lstStyle/>
                    <a:p>
                      <a:pPr marL="160020" marR="0" algn="ctr">
                        <a:lnSpc>
                          <a:spcPct val="115000"/>
                        </a:lnSpc>
                        <a:spcBef>
                          <a:spcPts val="600"/>
                        </a:spcBef>
                        <a:spcAft>
                          <a:spcPts val="600"/>
                        </a:spcAft>
                      </a:pPr>
                      <a:r>
                        <a:rPr lang="en-US" sz="1400" b="1" dirty="0">
                          <a:solidFill>
                            <a:schemeClr val="tx1">
                              <a:lumMod val="75000"/>
                              <a:lumOff val="25000"/>
                            </a:schemeClr>
                          </a:solidFill>
                          <a:effectLst/>
                        </a:rPr>
                        <a:t>Event Type</a:t>
                      </a:r>
                      <a:endParaRPr lang="en-US" sz="2000" b="1" dirty="0">
                        <a:solidFill>
                          <a:schemeClr val="tx1">
                            <a:lumMod val="75000"/>
                            <a:lumOff val="25000"/>
                          </a:schemeClr>
                        </a:solidFill>
                        <a:effectLst/>
                        <a:latin typeface="Calibri"/>
                        <a:ea typeface="Calibri"/>
                        <a:cs typeface="Times New Roman"/>
                      </a:endParaRPr>
                    </a:p>
                  </a:txBody>
                  <a:tcPr marL="60960" marR="60960" marT="0" marB="0">
                    <a:solidFill>
                      <a:schemeClr val="accent5">
                        <a:lumMod val="75000"/>
                      </a:schemeClr>
                    </a:solidFill>
                  </a:tcPr>
                </a:tc>
                <a:tc>
                  <a:txBody>
                    <a:bodyPr/>
                    <a:lstStyle/>
                    <a:p>
                      <a:pPr marL="0" marR="0" algn="ctr">
                        <a:lnSpc>
                          <a:spcPct val="115000"/>
                        </a:lnSpc>
                        <a:spcBef>
                          <a:spcPts val="600"/>
                        </a:spcBef>
                        <a:spcAft>
                          <a:spcPts val="600"/>
                        </a:spcAft>
                      </a:pPr>
                      <a:r>
                        <a:rPr lang="en-US" sz="1400" b="1" dirty="0">
                          <a:solidFill>
                            <a:schemeClr val="tx1">
                              <a:lumMod val="75000"/>
                              <a:lumOff val="25000"/>
                            </a:schemeClr>
                          </a:solidFill>
                          <a:effectLst/>
                        </a:rPr>
                        <a:t>Entity with Reporting Responsibility</a:t>
                      </a:r>
                      <a:endParaRPr lang="en-US" sz="2000" b="1" dirty="0">
                        <a:solidFill>
                          <a:schemeClr val="tx1">
                            <a:lumMod val="75000"/>
                            <a:lumOff val="25000"/>
                          </a:schemeClr>
                        </a:solidFill>
                        <a:effectLst/>
                        <a:latin typeface="Calibri"/>
                        <a:ea typeface="Calibri"/>
                        <a:cs typeface="Times New Roman"/>
                      </a:endParaRPr>
                    </a:p>
                  </a:txBody>
                  <a:tcPr marL="60960" marR="60960" marT="0" marB="0">
                    <a:solidFill>
                      <a:schemeClr val="accent5">
                        <a:lumMod val="75000"/>
                      </a:schemeClr>
                    </a:solidFill>
                  </a:tcPr>
                </a:tc>
                <a:tc>
                  <a:txBody>
                    <a:bodyPr/>
                    <a:lstStyle/>
                    <a:p>
                      <a:pPr marL="0" marR="0" algn="ctr">
                        <a:lnSpc>
                          <a:spcPct val="115000"/>
                        </a:lnSpc>
                        <a:spcBef>
                          <a:spcPts val="600"/>
                        </a:spcBef>
                        <a:spcAft>
                          <a:spcPts val="600"/>
                        </a:spcAft>
                      </a:pPr>
                      <a:r>
                        <a:rPr lang="en-US" sz="1400" b="1" dirty="0">
                          <a:solidFill>
                            <a:schemeClr val="tx1">
                              <a:lumMod val="75000"/>
                              <a:lumOff val="25000"/>
                            </a:schemeClr>
                          </a:solidFill>
                          <a:effectLst/>
                        </a:rPr>
                        <a:t>Threshold for Reporting</a:t>
                      </a:r>
                      <a:endParaRPr lang="en-US" sz="2000" b="1" dirty="0">
                        <a:solidFill>
                          <a:schemeClr val="tx1">
                            <a:lumMod val="75000"/>
                            <a:lumOff val="25000"/>
                          </a:schemeClr>
                        </a:solidFill>
                        <a:effectLst/>
                        <a:latin typeface="Calibri"/>
                        <a:ea typeface="Calibri"/>
                        <a:cs typeface="Times New Roman"/>
                      </a:endParaRPr>
                    </a:p>
                  </a:txBody>
                  <a:tcPr marL="60960" marR="60960" marT="0" marB="0">
                    <a:solidFill>
                      <a:schemeClr val="accent5">
                        <a:lumMod val="75000"/>
                      </a:schemeClr>
                    </a:solidFill>
                  </a:tcPr>
                </a:tc>
              </a:tr>
              <a:tr h="1237889">
                <a:tc>
                  <a:txBody>
                    <a:bodyPr/>
                    <a:lstStyle/>
                    <a:p>
                      <a:pPr marL="0" marR="0" algn="l" defTabSz="914400" rtl="0" eaLnBrk="1" latinLnBrk="0" hangingPunct="1">
                        <a:lnSpc>
                          <a:spcPct val="115000"/>
                        </a:lnSpc>
                        <a:spcBef>
                          <a:spcPts val="200"/>
                        </a:spcBef>
                        <a:spcAft>
                          <a:spcPts val="200"/>
                        </a:spcAft>
                      </a:pPr>
                      <a:r>
                        <a:rPr lang="en-US" sz="1400" kern="1200" dirty="0">
                          <a:solidFill>
                            <a:schemeClr val="tx1"/>
                          </a:solidFill>
                          <a:effectLst/>
                          <a:latin typeface="+mn-lt"/>
                          <a:ea typeface="+mn-ea"/>
                          <a:cs typeface="+mn-cs"/>
                        </a:rPr>
                        <a:t>IROL Violation (all Interconnections) or SOL Violation for Major WECC Transfer Paths (WECC only)</a:t>
                      </a:r>
                    </a:p>
                  </a:txBody>
                  <a:tcPr marL="60960" marR="60960" marT="0" marB="0"/>
                </a:tc>
                <a:tc>
                  <a:txBody>
                    <a:bodyPr/>
                    <a:lstStyle/>
                    <a:p>
                      <a:pPr marL="0" marR="0" algn="l" defTabSz="914400" rtl="0" eaLnBrk="1" latinLnBrk="0" hangingPunct="1">
                        <a:lnSpc>
                          <a:spcPct val="115000"/>
                        </a:lnSpc>
                        <a:spcBef>
                          <a:spcPts val="200"/>
                        </a:spcBef>
                        <a:spcAft>
                          <a:spcPts val="200"/>
                        </a:spcAft>
                      </a:pPr>
                      <a:r>
                        <a:rPr lang="en-US" sz="1400" kern="1200" dirty="0">
                          <a:solidFill>
                            <a:schemeClr val="tx1"/>
                          </a:solidFill>
                          <a:effectLst/>
                          <a:latin typeface="+mn-lt"/>
                          <a:ea typeface="+mn-ea"/>
                          <a:cs typeface="+mn-cs"/>
                        </a:rPr>
                        <a:t>RC </a:t>
                      </a:r>
                    </a:p>
                  </a:txBody>
                  <a:tcPr marL="60960" marR="60960" marT="0" marB="0"/>
                </a:tc>
                <a:tc>
                  <a:txBody>
                    <a:bodyPr/>
                    <a:lstStyle/>
                    <a:p>
                      <a:pPr marL="0" marR="0" algn="l" defTabSz="914400" rtl="0" eaLnBrk="1" latinLnBrk="0" hangingPunct="1">
                        <a:lnSpc>
                          <a:spcPct val="115000"/>
                        </a:lnSpc>
                        <a:spcBef>
                          <a:spcPts val="200"/>
                        </a:spcBef>
                        <a:spcAft>
                          <a:spcPts val="200"/>
                        </a:spcAft>
                      </a:pPr>
                      <a:r>
                        <a:rPr lang="en-US" sz="1400" kern="1200" dirty="0">
                          <a:solidFill>
                            <a:schemeClr val="tx1"/>
                          </a:solidFill>
                          <a:effectLst/>
                          <a:latin typeface="+mn-lt"/>
                          <a:ea typeface="+mn-ea"/>
                          <a:cs typeface="+mn-cs"/>
                        </a:rPr>
                        <a:t>Operate outside the IROL for time greater than IROL </a:t>
                      </a:r>
                      <a:r>
                        <a:rPr lang="en-US" sz="1400" kern="1200" dirty="0" err="1">
                          <a:solidFill>
                            <a:schemeClr val="tx1"/>
                          </a:solidFill>
                          <a:effectLst/>
                          <a:latin typeface="+mn-lt"/>
                          <a:ea typeface="+mn-ea"/>
                          <a:cs typeface="+mn-cs"/>
                        </a:rPr>
                        <a:t>Tv</a:t>
                      </a:r>
                      <a:r>
                        <a:rPr lang="en-US" sz="1400" kern="1200" dirty="0">
                          <a:solidFill>
                            <a:schemeClr val="tx1"/>
                          </a:solidFill>
                          <a:effectLst/>
                          <a:latin typeface="+mn-lt"/>
                          <a:ea typeface="+mn-ea"/>
                          <a:cs typeface="+mn-cs"/>
                        </a:rPr>
                        <a:t> (all Interconnections) or Operate outside the SOL for more than 30 minutes for Major WECC Transfer Paths (WECC only).</a:t>
                      </a:r>
                    </a:p>
                  </a:txBody>
                  <a:tcPr marL="60960" marR="60960" marT="0" marB="0"/>
                </a:tc>
              </a:tr>
              <a:tr h="1181226">
                <a:tc>
                  <a:txBody>
                    <a:bodyPr/>
                    <a:lstStyle/>
                    <a:p>
                      <a:pPr marL="0" marR="0" algn="l" defTabSz="914400" rtl="0" eaLnBrk="1" latinLnBrk="0" hangingPunct="1">
                        <a:lnSpc>
                          <a:spcPct val="115000"/>
                        </a:lnSpc>
                        <a:spcBef>
                          <a:spcPts val="200"/>
                        </a:spcBef>
                        <a:spcAft>
                          <a:spcPts val="200"/>
                        </a:spcAft>
                      </a:pPr>
                      <a:r>
                        <a:rPr lang="en-US" sz="1400" kern="1200">
                          <a:solidFill>
                            <a:schemeClr val="tx1"/>
                          </a:solidFill>
                          <a:effectLst/>
                          <a:latin typeface="+mn-lt"/>
                          <a:ea typeface="+mn-ea"/>
                          <a:cs typeface="+mn-cs"/>
                        </a:rPr>
                        <a:t>Loss of firm load </a:t>
                      </a:r>
                    </a:p>
                  </a:txBody>
                  <a:tcPr marL="60960" marR="60960" marT="0" marB="0">
                    <a:solidFill>
                      <a:schemeClr val="accent5"/>
                    </a:solidFill>
                  </a:tcPr>
                </a:tc>
                <a:tc>
                  <a:txBody>
                    <a:bodyPr/>
                    <a:lstStyle/>
                    <a:p>
                      <a:pPr marL="0" marR="0" algn="l" defTabSz="914400" rtl="0" eaLnBrk="1" latinLnBrk="0" hangingPunct="1">
                        <a:lnSpc>
                          <a:spcPct val="115000"/>
                        </a:lnSpc>
                        <a:spcBef>
                          <a:spcPts val="200"/>
                        </a:spcBef>
                        <a:spcAft>
                          <a:spcPts val="200"/>
                        </a:spcAft>
                      </a:pPr>
                      <a:r>
                        <a:rPr lang="en-US" sz="1400" kern="1200">
                          <a:solidFill>
                            <a:schemeClr val="tx1"/>
                          </a:solidFill>
                          <a:effectLst/>
                          <a:latin typeface="+mn-lt"/>
                          <a:ea typeface="+mn-ea"/>
                          <a:cs typeface="+mn-cs"/>
                        </a:rPr>
                        <a:t>BA, TOP, DP </a:t>
                      </a:r>
                    </a:p>
                  </a:txBody>
                  <a:tcPr marL="60960" marR="60960" marT="0" marB="0">
                    <a:solidFill>
                      <a:schemeClr val="accent5"/>
                    </a:solidFill>
                  </a:tcPr>
                </a:tc>
                <a:tc>
                  <a:txBody>
                    <a:bodyPr/>
                    <a:lstStyle/>
                    <a:p>
                      <a:pPr marL="0" marR="0" algn="l" defTabSz="914400" rtl="0" eaLnBrk="1" latinLnBrk="0" hangingPunct="1">
                        <a:lnSpc>
                          <a:spcPct val="115000"/>
                        </a:lnSpc>
                        <a:spcBef>
                          <a:spcPts val="200"/>
                        </a:spcBef>
                        <a:spcAft>
                          <a:spcPts val="200"/>
                        </a:spcAft>
                      </a:pPr>
                      <a:r>
                        <a:rPr lang="en-US" sz="1400" kern="1200" dirty="0">
                          <a:solidFill>
                            <a:schemeClr val="tx1"/>
                          </a:solidFill>
                          <a:effectLst/>
                          <a:latin typeface="+mn-lt"/>
                          <a:ea typeface="+mn-ea"/>
                          <a:cs typeface="+mn-cs"/>
                        </a:rPr>
                        <a:t>Loss of firm load for ≥ 15 Minutes:  </a:t>
                      </a:r>
                    </a:p>
                    <a:p>
                      <a:pPr marL="0" marR="0" algn="l" defTabSz="914400" rtl="0" eaLnBrk="1" latinLnBrk="0" hangingPunct="1">
                        <a:lnSpc>
                          <a:spcPct val="115000"/>
                        </a:lnSpc>
                        <a:spcBef>
                          <a:spcPts val="200"/>
                        </a:spcBef>
                        <a:spcAft>
                          <a:spcPts val="200"/>
                        </a:spcAft>
                      </a:pPr>
                      <a:r>
                        <a:rPr lang="en-US" sz="1400" kern="1200" dirty="0">
                          <a:solidFill>
                            <a:schemeClr val="tx1"/>
                          </a:solidFill>
                          <a:effectLst/>
                          <a:latin typeface="+mn-lt"/>
                          <a:ea typeface="+mn-ea"/>
                          <a:cs typeface="+mn-cs"/>
                        </a:rPr>
                        <a:t>≥ 300 MW for entities with previous year’s demand ≥ 3,000 MW </a:t>
                      </a:r>
                    </a:p>
                    <a:p>
                      <a:pPr marL="0" marR="0" algn="l" defTabSz="914400" rtl="0" eaLnBrk="1" latinLnBrk="0" hangingPunct="1">
                        <a:lnSpc>
                          <a:spcPct val="115000"/>
                        </a:lnSpc>
                        <a:spcBef>
                          <a:spcPts val="200"/>
                        </a:spcBef>
                        <a:spcAft>
                          <a:spcPts val="200"/>
                        </a:spcAft>
                      </a:pPr>
                      <a:r>
                        <a:rPr lang="en-US" sz="1400" kern="1200" dirty="0">
                          <a:solidFill>
                            <a:schemeClr val="tx1"/>
                          </a:solidFill>
                          <a:effectLst/>
                          <a:latin typeface="+mn-lt"/>
                          <a:ea typeface="+mn-ea"/>
                          <a:cs typeface="+mn-cs"/>
                        </a:rPr>
                        <a:t>OR</a:t>
                      </a:r>
                    </a:p>
                    <a:p>
                      <a:pPr marL="0" marR="0" algn="l" defTabSz="914400" rtl="0" eaLnBrk="1" latinLnBrk="0" hangingPunct="1">
                        <a:lnSpc>
                          <a:spcPct val="115000"/>
                        </a:lnSpc>
                        <a:spcBef>
                          <a:spcPts val="200"/>
                        </a:spcBef>
                        <a:spcAft>
                          <a:spcPts val="200"/>
                        </a:spcAft>
                      </a:pPr>
                      <a:r>
                        <a:rPr lang="en-US" sz="1400" kern="1200" dirty="0">
                          <a:solidFill>
                            <a:schemeClr val="tx1"/>
                          </a:solidFill>
                          <a:effectLst/>
                          <a:latin typeface="+mn-lt"/>
                          <a:ea typeface="+mn-ea"/>
                          <a:cs typeface="+mn-cs"/>
                        </a:rPr>
                        <a:t>≥ 200 MW for all other entities </a:t>
                      </a:r>
                    </a:p>
                  </a:txBody>
                  <a:tcPr marL="60960" marR="60960" marT="0" marB="0">
                    <a:solidFill>
                      <a:schemeClr val="accent5"/>
                    </a:solidFill>
                  </a:tcPr>
                </a:tc>
              </a:tr>
              <a:tr h="319511">
                <a:tc>
                  <a:txBody>
                    <a:bodyPr/>
                    <a:lstStyle/>
                    <a:p>
                      <a:pPr marL="0" marR="0" algn="l" defTabSz="914400" rtl="0" eaLnBrk="1" latinLnBrk="0" hangingPunct="1">
                        <a:lnSpc>
                          <a:spcPct val="115000"/>
                        </a:lnSpc>
                        <a:spcBef>
                          <a:spcPts val="200"/>
                        </a:spcBef>
                        <a:spcAft>
                          <a:spcPts val="200"/>
                        </a:spcAft>
                      </a:pPr>
                      <a:r>
                        <a:rPr lang="en-US" sz="1400" kern="1200">
                          <a:solidFill>
                            <a:schemeClr val="tx1"/>
                          </a:solidFill>
                          <a:effectLst/>
                          <a:latin typeface="+mn-lt"/>
                          <a:ea typeface="+mn-ea"/>
                          <a:cs typeface="+mn-cs"/>
                        </a:rPr>
                        <a:t>System separation (islanding)</a:t>
                      </a:r>
                    </a:p>
                  </a:txBody>
                  <a:tcPr marL="60960" marR="60960" marT="0" marB="0"/>
                </a:tc>
                <a:tc>
                  <a:txBody>
                    <a:bodyPr/>
                    <a:lstStyle/>
                    <a:p>
                      <a:pPr marL="0" marR="0" algn="l" defTabSz="914400" rtl="0" eaLnBrk="1" latinLnBrk="0" hangingPunct="1">
                        <a:lnSpc>
                          <a:spcPct val="115000"/>
                        </a:lnSpc>
                        <a:spcBef>
                          <a:spcPts val="200"/>
                        </a:spcBef>
                        <a:spcAft>
                          <a:spcPts val="200"/>
                        </a:spcAft>
                      </a:pPr>
                      <a:r>
                        <a:rPr lang="en-US" sz="1400" kern="1200">
                          <a:solidFill>
                            <a:schemeClr val="tx1"/>
                          </a:solidFill>
                          <a:effectLst/>
                          <a:latin typeface="+mn-lt"/>
                          <a:ea typeface="+mn-ea"/>
                          <a:cs typeface="+mn-cs"/>
                        </a:rPr>
                        <a:t>RC, BA, TOP </a:t>
                      </a:r>
                    </a:p>
                  </a:txBody>
                  <a:tcPr marL="60960" marR="60960" marT="0" marB="0"/>
                </a:tc>
                <a:tc>
                  <a:txBody>
                    <a:bodyPr/>
                    <a:lstStyle/>
                    <a:p>
                      <a:pPr marL="0" marR="0" algn="l" defTabSz="914400" rtl="0" eaLnBrk="1" latinLnBrk="0" hangingPunct="1">
                        <a:lnSpc>
                          <a:spcPct val="115000"/>
                        </a:lnSpc>
                        <a:spcBef>
                          <a:spcPts val="200"/>
                        </a:spcBef>
                        <a:spcAft>
                          <a:spcPts val="200"/>
                        </a:spcAft>
                      </a:pPr>
                      <a:r>
                        <a:rPr lang="en-US" sz="1400" kern="1200" dirty="0">
                          <a:solidFill>
                            <a:schemeClr val="tx1"/>
                          </a:solidFill>
                          <a:effectLst/>
                          <a:latin typeface="+mn-lt"/>
                          <a:ea typeface="+mn-ea"/>
                          <a:cs typeface="+mn-cs"/>
                        </a:rPr>
                        <a:t>Each separation resulting in an island ≥ 100 MW</a:t>
                      </a:r>
                    </a:p>
                  </a:txBody>
                  <a:tcPr marL="60960" marR="60960" marT="0" marB="0"/>
                </a:tc>
              </a:tr>
              <a:tr h="1190062">
                <a:tc>
                  <a:txBody>
                    <a:bodyPr/>
                    <a:lstStyle/>
                    <a:p>
                      <a:pPr marL="0" marR="0" algn="l" defTabSz="914400" rtl="0" eaLnBrk="1" latinLnBrk="0" hangingPunct="1">
                        <a:lnSpc>
                          <a:spcPct val="115000"/>
                        </a:lnSpc>
                        <a:spcBef>
                          <a:spcPts val="200"/>
                        </a:spcBef>
                        <a:spcAft>
                          <a:spcPts val="200"/>
                        </a:spcAft>
                      </a:pPr>
                      <a:r>
                        <a:rPr lang="en-US" sz="1400" kern="1200">
                          <a:solidFill>
                            <a:schemeClr val="tx1"/>
                          </a:solidFill>
                          <a:effectLst/>
                          <a:latin typeface="+mn-lt"/>
                          <a:ea typeface="+mn-ea"/>
                          <a:cs typeface="+mn-cs"/>
                        </a:rPr>
                        <a:t>Generation loss</a:t>
                      </a:r>
                    </a:p>
                  </a:txBody>
                  <a:tcPr marL="60960" marR="60960" marT="0" marB="0">
                    <a:solidFill>
                      <a:schemeClr val="accent5"/>
                    </a:solidFill>
                  </a:tcPr>
                </a:tc>
                <a:tc>
                  <a:txBody>
                    <a:bodyPr/>
                    <a:lstStyle/>
                    <a:p>
                      <a:pPr marL="0" marR="0" algn="l" defTabSz="914400" rtl="0" eaLnBrk="1" latinLnBrk="0" hangingPunct="1">
                        <a:lnSpc>
                          <a:spcPct val="115000"/>
                        </a:lnSpc>
                        <a:spcBef>
                          <a:spcPts val="200"/>
                        </a:spcBef>
                        <a:spcAft>
                          <a:spcPts val="200"/>
                        </a:spcAft>
                      </a:pPr>
                      <a:r>
                        <a:rPr lang="en-US" sz="1400" kern="1200">
                          <a:solidFill>
                            <a:schemeClr val="tx1"/>
                          </a:solidFill>
                          <a:effectLst/>
                          <a:latin typeface="+mn-lt"/>
                          <a:ea typeface="+mn-ea"/>
                          <a:cs typeface="+mn-cs"/>
                        </a:rPr>
                        <a:t>BA, GOP </a:t>
                      </a:r>
                    </a:p>
                  </a:txBody>
                  <a:tcPr marL="60960" marR="60960" marT="0" marB="0">
                    <a:solidFill>
                      <a:schemeClr val="accent5"/>
                    </a:solidFill>
                  </a:tcPr>
                </a:tc>
                <a:tc>
                  <a:txBody>
                    <a:bodyPr/>
                    <a:lstStyle/>
                    <a:p>
                      <a:pPr marL="0" marR="0" algn="l" defTabSz="914400" rtl="0" eaLnBrk="1" latinLnBrk="0" hangingPunct="1">
                        <a:lnSpc>
                          <a:spcPct val="115000"/>
                        </a:lnSpc>
                        <a:spcBef>
                          <a:spcPts val="200"/>
                        </a:spcBef>
                        <a:spcAft>
                          <a:spcPts val="200"/>
                        </a:spcAft>
                      </a:pPr>
                      <a:r>
                        <a:rPr lang="en-US" sz="1400" kern="1200" dirty="0">
                          <a:solidFill>
                            <a:schemeClr val="tx1"/>
                          </a:solidFill>
                          <a:effectLst/>
                          <a:latin typeface="+mn-lt"/>
                          <a:ea typeface="+mn-ea"/>
                          <a:cs typeface="+mn-cs"/>
                        </a:rPr>
                        <a:t>Total generation loss, within one minute, of ≥ 2,000 MW for entities in the Eastern or Western Interconnection</a:t>
                      </a:r>
                    </a:p>
                    <a:p>
                      <a:pPr marL="0" marR="0" algn="l" defTabSz="914400" rtl="0" eaLnBrk="1" latinLnBrk="0" hangingPunct="1">
                        <a:lnSpc>
                          <a:spcPct val="115000"/>
                        </a:lnSpc>
                        <a:spcBef>
                          <a:spcPts val="200"/>
                        </a:spcBef>
                        <a:spcAft>
                          <a:spcPts val="200"/>
                        </a:spcAft>
                      </a:pPr>
                      <a:r>
                        <a:rPr lang="en-US" sz="1400" kern="1200" dirty="0">
                          <a:solidFill>
                            <a:schemeClr val="tx1"/>
                          </a:solidFill>
                          <a:effectLst/>
                          <a:latin typeface="+mn-lt"/>
                          <a:ea typeface="+mn-ea"/>
                          <a:cs typeface="+mn-cs"/>
                        </a:rPr>
                        <a:t>OR</a:t>
                      </a:r>
                    </a:p>
                    <a:p>
                      <a:pPr marL="0" marR="0" algn="l" defTabSz="914400" rtl="0" eaLnBrk="1" latinLnBrk="0" hangingPunct="1">
                        <a:lnSpc>
                          <a:spcPct val="115000"/>
                        </a:lnSpc>
                        <a:spcBef>
                          <a:spcPts val="200"/>
                        </a:spcBef>
                        <a:spcAft>
                          <a:spcPts val="200"/>
                        </a:spcAft>
                      </a:pPr>
                      <a:r>
                        <a:rPr lang="en-US" sz="1400" kern="1200" dirty="0">
                          <a:solidFill>
                            <a:schemeClr val="tx1"/>
                          </a:solidFill>
                          <a:effectLst/>
                          <a:latin typeface="+mn-lt"/>
                          <a:ea typeface="+mn-ea"/>
                          <a:cs typeface="+mn-cs"/>
                        </a:rPr>
                        <a:t>≥ 1,000 MW for entities in the ERCOT or Quebec Interconnection</a:t>
                      </a:r>
                    </a:p>
                  </a:txBody>
                  <a:tcPr marL="60960" marR="60960" marT="0" marB="0">
                    <a:solidFill>
                      <a:schemeClr val="accent5"/>
                    </a:solidFill>
                  </a:tcPr>
                </a:tc>
              </a:tr>
            </a:tbl>
          </a:graphicData>
        </a:graphic>
      </p:graphicFrame>
    </p:spTree>
    <p:extLst>
      <p:ext uri="{BB962C8B-B14F-4D97-AF65-F5344CB8AC3E}">
        <p14:creationId xmlns:p14="http://schemas.microsoft.com/office/powerpoint/2010/main" val="3519764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26267887"/>
              </p:ext>
            </p:extLst>
          </p:nvPr>
        </p:nvGraphicFramePr>
        <p:xfrm>
          <a:off x="533400" y="1066800"/>
          <a:ext cx="8382000" cy="5285212"/>
        </p:xfrm>
        <a:graphic>
          <a:graphicData uri="http://schemas.openxmlformats.org/drawingml/2006/table">
            <a:tbl>
              <a:tblPr firstRow="1" firstCol="1" bandRow="1">
                <a:tableStyleId>{2D5ABB26-0587-4C30-8999-92F81FD0307C}</a:tableStyleId>
              </a:tblPr>
              <a:tblGrid>
                <a:gridCol w="1552222"/>
                <a:gridCol w="1345259"/>
                <a:gridCol w="5484519"/>
              </a:tblGrid>
              <a:tr h="762000">
                <a:tc>
                  <a:txBody>
                    <a:bodyPr/>
                    <a:lstStyle/>
                    <a:p>
                      <a:pPr marL="160020" marR="0" algn="ctr">
                        <a:lnSpc>
                          <a:spcPct val="115000"/>
                        </a:lnSpc>
                        <a:spcBef>
                          <a:spcPts val="600"/>
                        </a:spcBef>
                        <a:spcAft>
                          <a:spcPts val="600"/>
                        </a:spcAft>
                      </a:pPr>
                      <a:r>
                        <a:rPr lang="en-US" sz="1400" b="1" dirty="0">
                          <a:solidFill>
                            <a:schemeClr val="tx1">
                              <a:lumMod val="75000"/>
                              <a:lumOff val="25000"/>
                            </a:schemeClr>
                          </a:solidFill>
                          <a:effectLst/>
                        </a:rPr>
                        <a:t>Event Type</a:t>
                      </a:r>
                      <a:endParaRPr lang="en-US" sz="2000" b="1" dirty="0">
                        <a:solidFill>
                          <a:schemeClr val="tx1">
                            <a:lumMod val="75000"/>
                            <a:lumOff val="25000"/>
                          </a:schemeClr>
                        </a:solidFill>
                        <a:effectLst/>
                        <a:latin typeface="Calibri"/>
                        <a:ea typeface="Calibri"/>
                        <a:cs typeface="Times New Roman"/>
                      </a:endParaRPr>
                    </a:p>
                  </a:txBody>
                  <a:tcPr marL="60960" marR="60960" marT="0" marB="0">
                    <a:solidFill>
                      <a:schemeClr val="accent5">
                        <a:lumMod val="75000"/>
                      </a:schemeClr>
                    </a:solidFill>
                  </a:tcPr>
                </a:tc>
                <a:tc>
                  <a:txBody>
                    <a:bodyPr/>
                    <a:lstStyle/>
                    <a:p>
                      <a:pPr marL="0" marR="0" algn="ctr">
                        <a:lnSpc>
                          <a:spcPct val="115000"/>
                        </a:lnSpc>
                        <a:spcBef>
                          <a:spcPts val="600"/>
                        </a:spcBef>
                        <a:spcAft>
                          <a:spcPts val="600"/>
                        </a:spcAft>
                      </a:pPr>
                      <a:r>
                        <a:rPr lang="en-US" sz="1400" b="1" dirty="0">
                          <a:solidFill>
                            <a:schemeClr val="tx1">
                              <a:lumMod val="75000"/>
                              <a:lumOff val="25000"/>
                            </a:schemeClr>
                          </a:solidFill>
                          <a:effectLst/>
                        </a:rPr>
                        <a:t>Entity with Reporting Responsibility</a:t>
                      </a:r>
                      <a:endParaRPr lang="en-US" sz="2000" b="1" dirty="0">
                        <a:solidFill>
                          <a:schemeClr val="tx1">
                            <a:lumMod val="75000"/>
                            <a:lumOff val="25000"/>
                          </a:schemeClr>
                        </a:solidFill>
                        <a:effectLst/>
                        <a:latin typeface="Calibri"/>
                        <a:ea typeface="Calibri"/>
                        <a:cs typeface="Times New Roman"/>
                      </a:endParaRPr>
                    </a:p>
                  </a:txBody>
                  <a:tcPr marL="60960" marR="60960" marT="0" marB="0">
                    <a:solidFill>
                      <a:schemeClr val="accent5">
                        <a:lumMod val="75000"/>
                      </a:schemeClr>
                    </a:solidFill>
                  </a:tcPr>
                </a:tc>
                <a:tc>
                  <a:txBody>
                    <a:bodyPr/>
                    <a:lstStyle/>
                    <a:p>
                      <a:pPr marL="0" marR="0" algn="ctr">
                        <a:lnSpc>
                          <a:spcPct val="115000"/>
                        </a:lnSpc>
                        <a:spcBef>
                          <a:spcPts val="600"/>
                        </a:spcBef>
                        <a:spcAft>
                          <a:spcPts val="600"/>
                        </a:spcAft>
                      </a:pPr>
                      <a:r>
                        <a:rPr lang="en-US" sz="1400" b="1" dirty="0">
                          <a:solidFill>
                            <a:schemeClr val="tx1">
                              <a:lumMod val="75000"/>
                              <a:lumOff val="25000"/>
                            </a:schemeClr>
                          </a:solidFill>
                          <a:effectLst/>
                        </a:rPr>
                        <a:t>Threshold for Reporting</a:t>
                      </a:r>
                      <a:endParaRPr lang="en-US" sz="2000" b="1" dirty="0">
                        <a:solidFill>
                          <a:schemeClr val="tx1">
                            <a:lumMod val="75000"/>
                            <a:lumOff val="25000"/>
                          </a:schemeClr>
                        </a:solidFill>
                        <a:effectLst/>
                        <a:latin typeface="Calibri"/>
                        <a:ea typeface="Calibri"/>
                        <a:cs typeface="Times New Roman"/>
                      </a:endParaRPr>
                    </a:p>
                  </a:txBody>
                  <a:tcPr marL="60960" marR="60960" marT="0" marB="0">
                    <a:solidFill>
                      <a:schemeClr val="accent5">
                        <a:lumMod val="75000"/>
                      </a:schemeClr>
                    </a:solidFill>
                  </a:tcPr>
                </a:tc>
              </a:tr>
              <a:tr h="1078102">
                <a:tc>
                  <a:txBody>
                    <a:bodyPr/>
                    <a:lstStyle/>
                    <a:p>
                      <a:pPr marL="0" marR="0" algn="l" defTabSz="914400" rtl="0" eaLnBrk="1" latinLnBrk="0" hangingPunct="1">
                        <a:lnSpc>
                          <a:spcPct val="115000"/>
                        </a:lnSpc>
                        <a:spcBef>
                          <a:spcPts val="200"/>
                        </a:spcBef>
                        <a:spcAft>
                          <a:spcPts val="200"/>
                        </a:spcAft>
                      </a:pPr>
                      <a:r>
                        <a:rPr lang="en-US" sz="1200" kern="1200" dirty="0">
                          <a:effectLst/>
                        </a:rPr>
                        <a:t>Complete loss of off-site power to a nuclear generating plant (grid supply) </a:t>
                      </a:r>
                      <a:endParaRPr lang="en-US" sz="1200" kern="1200" dirty="0">
                        <a:solidFill>
                          <a:schemeClr val="tx1"/>
                        </a:solidFill>
                        <a:effectLst/>
                        <a:latin typeface="+mn-lt"/>
                        <a:ea typeface="+mn-ea"/>
                        <a:cs typeface="+mn-cs"/>
                      </a:endParaRPr>
                    </a:p>
                  </a:txBody>
                  <a:tcPr marL="60960" marR="60960" marT="0" marB="0"/>
                </a:tc>
                <a:tc>
                  <a:txBody>
                    <a:bodyPr/>
                    <a:lstStyle/>
                    <a:p>
                      <a:pPr marL="0" marR="0" algn="l" defTabSz="914400" rtl="0" eaLnBrk="1" latinLnBrk="0" hangingPunct="1">
                        <a:lnSpc>
                          <a:spcPct val="115000"/>
                        </a:lnSpc>
                        <a:spcBef>
                          <a:spcPts val="200"/>
                        </a:spcBef>
                        <a:spcAft>
                          <a:spcPts val="200"/>
                        </a:spcAft>
                      </a:pPr>
                      <a:r>
                        <a:rPr lang="en-US" sz="1400" kern="1200" dirty="0">
                          <a:effectLst/>
                        </a:rPr>
                        <a:t>TO, TOP </a:t>
                      </a:r>
                      <a:endParaRPr lang="en-US" sz="1400" kern="1200" dirty="0">
                        <a:solidFill>
                          <a:schemeClr val="tx1"/>
                        </a:solidFill>
                        <a:effectLst/>
                        <a:latin typeface="+mn-lt"/>
                        <a:ea typeface="+mn-ea"/>
                        <a:cs typeface="+mn-cs"/>
                      </a:endParaRPr>
                    </a:p>
                  </a:txBody>
                  <a:tcPr marL="60960" marR="60960" marT="0" marB="0"/>
                </a:tc>
                <a:tc>
                  <a:txBody>
                    <a:bodyPr/>
                    <a:lstStyle/>
                    <a:p>
                      <a:pPr marL="0" marR="0" algn="l" defTabSz="914400" rtl="0" eaLnBrk="1" latinLnBrk="0" hangingPunct="1">
                        <a:lnSpc>
                          <a:spcPct val="115000"/>
                        </a:lnSpc>
                        <a:spcBef>
                          <a:spcPts val="200"/>
                        </a:spcBef>
                        <a:spcAft>
                          <a:spcPts val="200"/>
                        </a:spcAft>
                      </a:pPr>
                      <a:r>
                        <a:rPr lang="en-US" sz="1400" kern="1200" dirty="0">
                          <a:effectLst/>
                        </a:rPr>
                        <a:t>Complete loss of off-site power affecting a nuclear generating station per the Nuclear Plant Interface Requirement</a:t>
                      </a:r>
                      <a:endParaRPr lang="en-US" sz="1400" kern="1200" dirty="0">
                        <a:solidFill>
                          <a:schemeClr val="tx1"/>
                        </a:solidFill>
                        <a:effectLst/>
                        <a:latin typeface="+mn-lt"/>
                        <a:ea typeface="+mn-ea"/>
                        <a:cs typeface="+mn-cs"/>
                      </a:endParaRPr>
                    </a:p>
                  </a:txBody>
                  <a:tcPr marL="60960" marR="60960" marT="0" marB="0"/>
                </a:tc>
              </a:tr>
              <a:tr h="746106">
                <a:tc>
                  <a:txBody>
                    <a:bodyPr/>
                    <a:lstStyle/>
                    <a:p>
                      <a:pPr marL="0" marR="0" algn="l" defTabSz="914400" rtl="0" eaLnBrk="1" latinLnBrk="0" hangingPunct="1">
                        <a:lnSpc>
                          <a:spcPct val="115000"/>
                        </a:lnSpc>
                        <a:spcBef>
                          <a:spcPts val="200"/>
                        </a:spcBef>
                        <a:spcAft>
                          <a:spcPts val="200"/>
                        </a:spcAft>
                      </a:pPr>
                      <a:r>
                        <a:rPr lang="en-US" sz="1400" kern="1200" dirty="0">
                          <a:effectLst/>
                        </a:rPr>
                        <a:t>Transmission loss</a:t>
                      </a:r>
                      <a:endParaRPr lang="en-US" sz="1400" kern="1200" dirty="0">
                        <a:solidFill>
                          <a:schemeClr val="tx1"/>
                        </a:solidFill>
                        <a:effectLst/>
                        <a:latin typeface="+mn-lt"/>
                        <a:ea typeface="+mn-ea"/>
                        <a:cs typeface="+mn-cs"/>
                      </a:endParaRPr>
                    </a:p>
                  </a:txBody>
                  <a:tcPr marL="60960" marR="60960" marT="0" marB="0">
                    <a:solidFill>
                      <a:schemeClr val="accent5"/>
                    </a:solidFill>
                  </a:tcPr>
                </a:tc>
                <a:tc>
                  <a:txBody>
                    <a:bodyPr/>
                    <a:lstStyle/>
                    <a:p>
                      <a:pPr marL="0" marR="0" algn="l" defTabSz="914400" rtl="0" eaLnBrk="1" latinLnBrk="0" hangingPunct="1">
                        <a:lnSpc>
                          <a:spcPct val="115000"/>
                        </a:lnSpc>
                        <a:spcBef>
                          <a:spcPts val="200"/>
                        </a:spcBef>
                        <a:spcAft>
                          <a:spcPts val="200"/>
                        </a:spcAft>
                      </a:pPr>
                      <a:r>
                        <a:rPr lang="en-US" sz="1400" kern="1200">
                          <a:effectLst/>
                        </a:rPr>
                        <a:t>TOP </a:t>
                      </a:r>
                      <a:endParaRPr lang="en-US" sz="1400" kern="1200">
                        <a:solidFill>
                          <a:schemeClr val="tx1"/>
                        </a:solidFill>
                        <a:effectLst/>
                        <a:latin typeface="+mn-lt"/>
                        <a:ea typeface="+mn-ea"/>
                        <a:cs typeface="+mn-cs"/>
                      </a:endParaRPr>
                    </a:p>
                  </a:txBody>
                  <a:tcPr marL="60960" marR="60960" marT="0" marB="0">
                    <a:solidFill>
                      <a:schemeClr val="accent5"/>
                    </a:solidFill>
                  </a:tcPr>
                </a:tc>
                <a:tc>
                  <a:txBody>
                    <a:bodyPr/>
                    <a:lstStyle/>
                    <a:p>
                      <a:pPr marL="0" marR="0" algn="l" defTabSz="914400" rtl="0" eaLnBrk="1" latinLnBrk="0" hangingPunct="1">
                        <a:lnSpc>
                          <a:spcPct val="115000"/>
                        </a:lnSpc>
                        <a:spcBef>
                          <a:spcPts val="200"/>
                        </a:spcBef>
                        <a:spcAft>
                          <a:spcPts val="200"/>
                        </a:spcAft>
                      </a:pPr>
                      <a:r>
                        <a:rPr lang="en-US" sz="1400" kern="1200" dirty="0">
                          <a:effectLst/>
                        </a:rPr>
                        <a:t>Unexpected  loss, contrary to design, of three or more BES Elements caused by a common disturbance (excluding successful automatic reclosing) </a:t>
                      </a:r>
                      <a:endParaRPr lang="en-US" sz="1400" kern="1200" dirty="0">
                        <a:solidFill>
                          <a:schemeClr val="tx1"/>
                        </a:solidFill>
                        <a:effectLst/>
                        <a:latin typeface="+mn-lt"/>
                        <a:ea typeface="+mn-ea"/>
                        <a:cs typeface="+mn-cs"/>
                      </a:endParaRPr>
                    </a:p>
                  </a:txBody>
                  <a:tcPr marL="60960" marR="60960" marT="0" marB="0">
                    <a:solidFill>
                      <a:schemeClr val="accent5"/>
                    </a:solidFill>
                  </a:tcPr>
                </a:tc>
              </a:tr>
              <a:tr h="710878">
                <a:tc>
                  <a:txBody>
                    <a:bodyPr/>
                    <a:lstStyle/>
                    <a:p>
                      <a:pPr marL="0" marR="0" algn="l" defTabSz="914400" rtl="0" eaLnBrk="1" latinLnBrk="0" hangingPunct="1">
                        <a:lnSpc>
                          <a:spcPct val="115000"/>
                        </a:lnSpc>
                        <a:spcBef>
                          <a:spcPts val="200"/>
                        </a:spcBef>
                        <a:spcAft>
                          <a:spcPts val="200"/>
                        </a:spcAft>
                      </a:pPr>
                      <a:r>
                        <a:rPr lang="en-US" sz="1400" kern="1200">
                          <a:effectLst/>
                        </a:rPr>
                        <a:t>Unplanned control center evacuation</a:t>
                      </a:r>
                      <a:endParaRPr lang="en-US" sz="1400" kern="1200">
                        <a:solidFill>
                          <a:schemeClr val="tx1"/>
                        </a:solidFill>
                        <a:effectLst/>
                        <a:latin typeface="+mn-lt"/>
                        <a:ea typeface="+mn-ea"/>
                        <a:cs typeface="+mn-cs"/>
                      </a:endParaRPr>
                    </a:p>
                  </a:txBody>
                  <a:tcPr marL="60960" marR="60960" marT="0" marB="0"/>
                </a:tc>
                <a:tc>
                  <a:txBody>
                    <a:bodyPr/>
                    <a:lstStyle/>
                    <a:p>
                      <a:pPr marL="0" marR="0" algn="l" defTabSz="914400" rtl="0" eaLnBrk="1" latinLnBrk="0" hangingPunct="1">
                        <a:lnSpc>
                          <a:spcPct val="115000"/>
                        </a:lnSpc>
                        <a:spcBef>
                          <a:spcPts val="200"/>
                        </a:spcBef>
                        <a:spcAft>
                          <a:spcPts val="200"/>
                        </a:spcAft>
                      </a:pPr>
                      <a:r>
                        <a:rPr lang="en-US" sz="1400" kern="1200">
                          <a:effectLst/>
                        </a:rPr>
                        <a:t>RC, BA, TOP</a:t>
                      </a:r>
                      <a:endParaRPr lang="en-US" sz="1400" kern="1200">
                        <a:solidFill>
                          <a:schemeClr val="tx1"/>
                        </a:solidFill>
                        <a:effectLst/>
                        <a:latin typeface="+mn-lt"/>
                        <a:ea typeface="+mn-ea"/>
                        <a:cs typeface="+mn-cs"/>
                      </a:endParaRPr>
                    </a:p>
                  </a:txBody>
                  <a:tcPr marL="60960" marR="60960" marT="0" marB="0"/>
                </a:tc>
                <a:tc>
                  <a:txBody>
                    <a:bodyPr/>
                    <a:lstStyle/>
                    <a:p>
                      <a:pPr marL="0" marR="0" algn="l" defTabSz="914400" rtl="0" eaLnBrk="1" latinLnBrk="0" hangingPunct="1">
                        <a:lnSpc>
                          <a:spcPct val="115000"/>
                        </a:lnSpc>
                        <a:spcBef>
                          <a:spcPts val="200"/>
                        </a:spcBef>
                        <a:spcAft>
                          <a:spcPts val="200"/>
                        </a:spcAft>
                      </a:pPr>
                      <a:r>
                        <a:rPr lang="en-US" sz="1400" kern="1200">
                          <a:effectLst/>
                        </a:rPr>
                        <a:t>Unplanned evacuation from BES control center facility for 30 continuous minutes or more.</a:t>
                      </a:r>
                      <a:endParaRPr lang="en-US" sz="1400" kern="1200">
                        <a:solidFill>
                          <a:schemeClr val="tx1"/>
                        </a:solidFill>
                        <a:effectLst/>
                        <a:latin typeface="+mn-lt"/>
                        <a:ea typeface="+mn-ea"/>
                        <a:cs typeface="+mn-cs"/>
                      </a:endParaRPr>
                    </a:p>
                  </a:txBody>
                  <a:tcPr marL="60960" marR="60960" marT="0" marB="0"/>
                </a:tc>
              </a:tr>
              <a:tr h="746106">
                <a:tc>
                  <a:txBody>
                    <a:bodyPr/>
                    <a:lstStyle/>
                    <a:p>
                      <a:pPr marL="0" marR="0" algn="l" defTabSz="914400" rtl="0" eaLnBrk="1" latinLnBrk="0" hangingPunct="1">
                        <a:lnSpc>
                          <a:spcPct val="115000"/>
                        </a:lnSpc>
                        <a:spcBef>
                          <a:spcPts val="200"/>
                        </a:spcBef>
                        <a:spcAft>
                          <a:spcPts val="200"/>
                        </a:spcAft>
                      </a:pPr>
                      <a:r>
                        <a:rPr lang="en-US" sz="1400" kern="1200">
                          <a:effectLst/>
                        </a:rPr>
                        <a:t>Complete loss of voice communication capability</a:t>
                      </a:r>
                      <a:endParaRPr lang="en-US" sz="1400" kern="1200">
                        <a:solidFill>
                          <a:schemeClr val="tx1"/>
                        </a:solidFill>
                        <a:effectLst/>
                        <a:latin typeface="+mn-lt"/>
                        <a:ea typeface="+mn-ea"/>
                        <a:cs typeface="+mn-cs"/>
                      </a:endParaRPr>
                    </a:p>
                  </a:txBody>
                  <a:tcPr marL="60960" marR="60960" marT="0" marB="0">
                    <a:solidFill>
                      <a:schemeClr val="accent5"/>
                    </a:solidFill>
                  </a:tcPr>
                </a:tc>
                <a:tc>
                  <a:txBody>
                    <a:bodyPr/>
                    <a:lstStyle/>
                    <a:p>
                      <a:pPr marL="0" marR="0" algn="l" defTabSz="914400" rtl="0" eaLnBrk="1" latinLnBrk="0" hangingPunct="1">
                        <a:lnSpc>
                          <a:spcPct val="115000"/>
                        </a:lnSpc>
                        <a:spcBef>
                          <a:spcPts val="200"/>
                        </a:spcBef>
                        <a:spcAft>
                          <a:spcPts val="200"/>
                        </a:spcAft>
                      </a:pPr>
                      <a:r>
                        <a:rPr lang="en-US" sz="1400" kern="1200">
                          <a:effectLst/>
                        </a:rPr>
                        <a:t>RC, BA, TOP </a:t>
                      </a:r>
                      <a:endParaRPr lang="en-US" sz="1400" kern="1200">
                        <a:solidFill>
                          <a:schemeClr val="tx1"/>
                        </a:solidFill>
                        <a:effectLst/>
                        <a:latin typeface="+mn-lt"/>
                        <a:ea typeface="+mn-ea"/>
                        <a:cs typeface="+mn-cs"/>
                      </a:endParaRPr>
                    </a:p>
                  </a:txBody>
                  <a:tcPr marL="60960" marR="60960" marT="0" marB="0">
                    <a:solidFill>
                      <a:schemeClr val="accent5"/>
                    </a:solidFill>
                  </a:tcPr>
                </a:tc>
                <a:tc>
                  <a:txBody>
                    <a:bodyPr/>
                    <a:lstStyle/>
                    <a:p>
                      <a:pPr marL="0" marR="0" algn="l" defTabSz="914400" rtl="0" eaLnBrk="1" latinLnBrk="0" hangingPunct="1">
                        <a:lnSpc>
                          <a:spcPct val="115000"/>
                        </a:lnSpc>
                        <a:spcBef>
                          <a:spcPts val="200"/>
                        </a:spcBef>
                        <a:spcAft>
                          <a:spcPts val="200"/>
                        </a:spcAft>
                      </a:pPr>
                      <a:r>
                        <a:rPr lang="en-US" sz="1400" kern="1200" dirty="0">
                          <a:effectLst/>
                        </a:rPr>
                        <a:t>Complete loss of voice communication capability affecting a BES control center for 30 continuous minutes or more</a:t>
                      </a:r>
                      <a:endParaRPr lang="en-US" sz="1400" kern="1200" dirty="0">
                        <a:solidFill>
                          <a:schemeClr val="tx1"/>
                        </a:solidFill>
                        <a:effectLst/>
                        <a:latin typeface="+mn-lt"/>
                        <a:ea typeface="+mn-ea"/>
                        <a:cs typeface="+mn-cs"/>
                      </a:endParaRPr>
                    </a:p>
                  </a:txBody>
                  <a:tcPr marL="60960" marR="60960" marT="0" marB="0">
                    <a:solidFill>
                      <a:schemeClr val="accent5"/>
                    </a:solidFill>
                  </a:tcPr>
                </a:tc>
              </a:tr>
              <a:tr h="746106">
                <a:tc>
                  <a:txBody>
                    <a:bodyPr/>
                    <a:lstStyle/>
                    <a:p>
                      <a:pPr marL="0" marR="0" algn="l" defTabSz="914400" rtl="0" eaLnBrk="1" latinLnBrk="0" hangingPunct="1">
                        <a:lnSpc>
                          <a:spcPct val="115000"/>
                        </a:lnSpc>
                        <a:spcBef>
                          <a:spcPts val="200"/>
                        </a:spcBef>
                        <a:spcAft>
                          <a:spcPts val="200"/>
                        </a:spcAft>
                      </a:pPr>
                      <a:r>
                        <a:rPr lang="en-US" sz="1400" kern="1200">
                          <a:effectLst/>
                        </a:rPr>
                        <a:t>Complete loss of monitoring  capability</a:t>
                      </a:r>
                      <a:endParaRPr lang="en-US" sz="1400" kern="1200">
                        <a:solidFill>
                          <a:schemeClr val="tx1"/>
                        </a:solidFill>
                        <a:effectLst/>
                        <a:latin typeface="+mn-lt"/>
                        <a:ea typeface="+mn-ea"/>
                        <a:cs typeface="+mn-cs"/>
                      </a:endParaRPr>
                    </a:p>
                  </a:txBody>
                  <a:tcPr marL="60960" marR="60960" marT="0" marB="0"/>
                </a:tc>
                <a:tc>
                  <a:txBody>
                    <a:bodyPr/>
                    <a:lstStyle/>
                    <a:p>
                      <a:pPr marL="0" marR="0" algn="l" defTabSz="914400" rtl="0" eaLnBrk="1" latinLnBrk="0" hangingPunct="1">
                        <a:lnSpc>
                          <a:spcPct val="115000"/>
                        </a:lnSpc>
                        <a:spcBef>
                          <a:spcPts val="200"/>
                        </a:spcBef>
                        <a:spcAft>
                          <a:spcPts val="200"/>
                        </a:spcAft>
                      </a:pPr>
                      <a:r>
                        <a:rPr lang="en-US" sz="1400" kern="1200">
                          <a:effectLst/>
                        </a:rPr>
                        <a:t>RC, BA, TOP</a:t>
                      </a:r>
                      <a:endParaRPr lang="en-US" sz="1400" kern="1200">
                        <a:solidFill>
                          <a:schemeClr val="tx1"/>
                        </a:solidFill>
                        <a:effectLst/>
                        <a:latin typeface="+mn-lt"/>
                        <a:ea typeface="+mn-ea"/>
                        <a:cs typeface="+mn-cs"/>
                      </a:endParaRPr>
                    </a:p>
                  </a:txBody>
                  <a:tcPr marL="60960" marR="60960" marT="0" marB="0"/>
                </a:tc>
                <a:tc>
                  <a:txBody>
                    <a:bodyPr/>
                    <a:lstStyle/>
                    <a:p>
                      <a:pPr marL="0" marR="0" algn="l" defTabSz="914400" rtl="0" eaLnBrk="1" latinLnBrk="0" hangingPunct="1">
                        <a:lnSpc>
                          <a:spcPct val="115000"/>
                        </a:lnSpc>
                        <a:spcBef>
                          <a:spcPts val="200"/>
                        </a:spcBef>
                        <a:spcAft>
                          <a:spcPts val="200"/>
                        </a:spcAft>
                      </a:pPr>
                      <a:r>
                        <a:rPr lang="en-US" sz="1400" kern="1200" dirty="0">
                          <a:effectLst/>
                        </a:rPr>
                        <a:t>Complete loss of monitoring capability affecting a BES control center for 30 continuous minutes or more such that analysis capability (State Estimator, Contingency Analysis) is rendered inoperable.</a:t>
                      </a:r>
                      <a:endParaRPr lang="en-US" sz="1400" kern="1200" dirty="0">
                        <a:solidFill>
                          <a:schemeClr val="tx1"/>
                        </a:solidFill>
                        <a:effectLst/>
                        <a:latin typeface="+mn-lt"/>
                        <a:ea typeface="+mn-ea"/>
                        <a:cs typeface="+mn-cs"/>
                      </a:endParaRPr>
                    </a:p>
                  </a:txBody>
                  <a:tcPr marL="60960" marR="60960" marT="0" marB="0"/>
                </a:tc>
              </a:tr>
            </a:tbl>
          </a:graphicData>
        </a:graphic>
      </p:graphicFrame>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Tree>
    <p:extLst>
      <p:ext uri="{BB962C8B-B14F-4D97-AF65-F5344CB8AC3E}">
        <p14:creationId xmlns:p14="http://schemas.microsoft.com/office/powerpoint/2010/main" val="408579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
        <p:nvSpPr>
          <p:cNvPr id="2" name="Rectangle 1"/>
          <p:cNvSpPr/>
          <p:nvPr/>
        </p:nvSpPr>
        <p:spPr>
          <a:xfrm>
            <a:off x="990600" y="1371600"/>
            <a:ext cx="7620000" cy="4524315"/>
          </a:xfrm>
          <a:prstGeom prst="rect">
            <a:avLst/>
          </a:prstGeom>
        </p:spPr>
        <p:txBody>
          <a:bodyPr wrap="square">
            <a:spAutoFit/>
          </a:bodyPr>
          <a:lstStyle/>
          <a:p>
            <a:pPr lvl="0"/>
            <a:r>
              <a:rPr lang="en-US" i="0" dirty="0">
                <a:solidFill>
                  <a:schemeClr val="accent4"/>
                </a:solidFill>
                <a:latin typeface="Calibri" pitchFamily="34" charset="0"/>
                <a:ea typeface="+mn-ea"/>
              </a:rPr>
              <a:t>Listed below are the proposed changes to Attachment 2:</a:t>
            </a:r>
          </a:p>
          <a:p>
            <a:pPr lvl="0"/>
            <a:endParaRPr lang="en-US" i="0" dirty="0">
              <a:solidFill>
                <a:schemeClr val="accent4"/>
              </a:solidFill>
              <a:latin typeface="Calibri" pitchFamily="34" charset="0"/>
              <a:ea typeface="+mn-ea"/>
            </a:endParaRPr>
          </a:p>
          <a:p>
            <a:pPr marL="800100" lvl="1" indent="-342900">
              <a:buFont typeface="Arial" pitchFamily="34" charset="0"/>
              <a:buChar char="•"/>
            </a:pPr>
            <a:r>
              <a:rPr lang="en-US" i="0" dirty="0">
                <a:solidFill>
                  <a:schemeClr val="accent4"/>
                </a:solidFill>
                <a:latin typeface="Calibri" pitchFamily="34" charset="0"/>
                <a:ea typeface="+mn-ea"/>
              </a:rPr>
              <a:t>Reorganized the event lists to match order listed in Attachment 1.</a:t>
            </a:r>
          </a:p>
          <a:p>
            <a:pPr marL="800100" lvl="1" indent="-342900">
              <a:buFont typeface="Arial" pitchFamily="34" charset="0"/>
              <a:buChar char="•"/>
            </a:pPr>
            <a:r>
              <a:rPr lang="en-US" i="0" dirty="0">
                <a:solidFill>
                  <a:schemeClr val="accent4"/>
                </a:solidFill>
                <a:latin typeface="Calibri" pitchFamily="34" charset="0"/>
                <a:ea typeface="+mn-ea"/>
              </a:rPr>
              <a:t>Removed “Other”</a:t>
            </a:r>
          </a:p>
          <a:p>
            <a:pPr marL="800100" lvl="1" indent="-342900">
              <a:buFont typeface="Arial" pitchFamily="34" charset="0"/>
              <a:buChar char="•"/>
            </a:pPr>
            <a:r>
              <a:rPr lang="en-US" i="0" dirty="0">
                <a:solidFill>
                  <a:schemeClr val="accent4"/>
                </a:solidFill>
                <a:latin typeface="Calibri" pitchFamily="34" charset="0"/>
                <a:ea typeface="+mn-ea"/>
              </a:rPr>
              <a:t>Updated ERO contact </a:t>
            </a:r>
            <a:r>
              <a:rPr lang="en-US" i="0" dirty="0" smtClean="0">
                <a:solidFill>
                  <a:schemeClr val="accent4"/>
                </a:solidFill>
                <a:latin typeface="Calibri" pitchFamily="34" charset="0"/>
                <a:ea typeface="+mn-ea"/>
              </a:rPr>
              <a:t>information</a:t>
            </a:r>
          </a:p>
          <a:p>
            <a:endParaRPr lang="en-US" i="0" dirty="0" smtClean="0">
              <a:solidFill>
                <a:schemeClr val="accent4"/>
              </a:solidFill>
              <a:latin typeface="Calibri" pitchFamily="34" charset="0"/>
              <a:ea typeface="+mn-ea"/>
            </a:endParaRPr>
          </a:p>
          <a:p>
            <a:r>
              <a:rPr lang="en-US" i="0" dirty="0" smtClean="0">
                <a:solidFill>
                  <a:schemeClr val="accent4"/>
                </a:solidFill>
                <a:latin typeface="Calibri" pitchFamily="34" charset="0"/>
                <a:ea typeface="+mn-ea"/>
              </a:rPr>
              <a:t>Other Changes:</a:t>
            </a:r>
          </a:p>
          <a:p>
            <a:pPr marL="800100" lvl="1" indent="-342900">
              <a:buFont typeface="Arial" pitchFamily="34" charset="0"/>
              <a:buChar char="•"/>
            </a:pPr>
            <a:r>
              <a:rPr lang="en-US" i="0" dirty="0" smtClean="0">
                <a:solidFill>
                  <a:schemeClr val="accent4"/>
                </a:solidFill>
                <a:latin typeface="Calibri" pitchFamily="34" charset="0"/>
                <a:ea typeface="+mn-ea"/>
              </a:rPr>
              <a:t>Removed timestamp language</a:t>
            </a:r>
          </a:p>
          <a:p>
            <a:pPr marL="800100" lvl="1" indent="-342900">
              <a:buFont typeface="Arial" pitchFamily="34" charset="0"/>
              <a:buChar char="•"/>
            </a:pPr>
            <a:r>
              <a:rPr lang="en-US" i="0" dirty="0" smtClean="0">
                <a:solidFill>
                  <a:schemeClr val="accent4"/>
                </a:solidFill>
                <a:latin typeface="Calibri" pitchFamily="34" charset="0"/>
                <a:ea typeface="+mn-ea"/>
              </a:rPr>
              <a:t>Adjusted VSL for R2 to change to days from hours</a:t>
            </a:r>
          </a:p>
          <a:p>
            <a:pPr marL="800100" lvl="1" indent="-342900">
              <a:buFont typeface="Arial" pitchFamily="34" charset="0"/>
              <a:buChar char="•"/>
            </a:pPr>
            <a:r>
              <a:rPr lang="en-US" i="0" dirty="0" smtClean="0">
                <a:solidFill>
                  <a:schemeClr val="accent4"/>
                </a:solidFill>
                <a:latin typeface="Calibri" pitchFamily="34" charset="0"/>
                <a:ea typeface="+mn-ea"/>
              </a:rPr>
              <a:t>Moved background to Guidance pages</a:t>
            </a:r>
          </a:p>
          <a:p>
            <a:pPr marL="800100" lvl="1" indent="-342900">
              <a:buFont typeface="Arial" pitchFamily="34" charset="0"/>
              <a:buChar char="•"/>
            </a:pPr>
            <a:endParaRPr lang="en-US" i="0" dirty="0">
              <a:solidFill>
                <a:schemeClr val="accent4"/>
              </a:solidFill>
              <a:latin typeface="Calibri" pitchFamily="34" charset="0"/>
              <a:ea typeface="+mn-ea"/>
            </a:endParaRPr>
          </a:p>
        </p:txBody>
      </p:sp>
    </p:spTree>
    <p:extLst>
      <p:ext uri="{BB962C8B-B14F-4D97-AF65-F5344CB8AC3E}">
        <p14:creationId xmlns:p14="http://schemas.microsoft.com/office/powerpoint/2010/main" val="4110487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
        <p:nvSpPr>
          <p:cNvPr id="2" name="Rectangle 1"/>
          <p:cNvSpPr/>
          <p:nvPr/>
        </p:nvSpPr>
        <p:spPr>
          <a:xfrm>
            <a:off x="990600" y="1720840"/>
            <a:ext cx="7620000" cy="2308324"/>
          </a:xfrm>
          <a:prstGeom prst="rect">
            <a:avLst/>
          </a:prstGeom>
        </p:spPr>
        <p:txBody>
          <a:bodyPr wrap="square">
            <a:spAutoFit/>
          </a:bodyPr>
          <a:lstStyle/>
          <a:p>
            <a:pPr lvl="0"/>
            <a:r>
              <a:rPr lang="en-US" i="0" dirty="0" smtClean="0">
                <a:solidFill>
                  <a:schemeClr val="accent4"/>
                </a:solidFill>
                <a:latin typeface="Calibri" pitchFamily="34" charset="0"/>
                <a:ea typeface="+mn-ea"/>
              </a:rPr>
              <a:t>Notes:</a:t>
            </a:r>
          </a:p>
          <a:p>
            <a:pPr marL="342900" lvl="0" indent="-342900">
              <a:buFont typeface="Arial" pitchFamily="34" charset="0"/>
              <a:buChar char="•"/>
            </a:pPr>
            <a:r>
              <a:rPr lang="en-US" i="0" dirty="0" smtClean="0">
                <a:solidFill>
                  <a:schemeClr val="accent4"/>
                </a:solidFill>
                <a:latin typeface="Calibri" pitchFamily="34" charset="0"/>
                <a:ea typeface="+mn-ea"/>
              </a:rPr>
              <a:t>SDT looking to finalize proposal on July 31 and Aug 1</a:t>
            </a:r>
          </a:p>
          <a:p>
            <a:pPr marL="342900" lvl="0" indent="-342900">
              <a:buFont typeface="Arial" pitchFamily="34" charset="0"/>
              <a:buChar char="•"/>
            </a:pPr>
            <a:r>
              <a:rPr lang="en-US" i="0" dirty="0" smtClean="0">
                <a:solidFill>
                  <a:schemeClr val="accent4"/>
                </a:solidFill>
                <a:latin typeface="Calibri" pitchFamily="34" charset="0"/>
                <a:ea typeface="+mn-ea"/>
              </a:rPr>
              <a:t>Post 30-day comment and ballot in mid-August</a:t>
            </a:r>
          </a:p>
          <a:p>
            <a:pPr marL="342900" lvl="0" indent="-342900">
              <a:buFont typeface="Arial" pitchFamily="34" charset="0"/>
              <a:buChar char="•"/>
            </a:pPr>
            <a:r>
              <a:rPr lang="en-US" i="0" dirty="0" smtClean="0">
                <a:solidFill>
                  <a:schemeClr val="accent4"/>
                </a:solidFill>
                <a:latin typeface="Calibri" pitchFamily="34" charset="0"/>
                <a:ea typeface="+mn-ea"/>
              </a:rPr>
              <a:t>With approval, looking to go to BOT in November</a:t>
            </a:r>
          </a:p>
          <a:p>
            <a:pPr marL="342900" lvl="0" indent="-342900">
              <a:buFont typeface="Arial" pitchFamily="34" charset="0"/>
              <a:buChar char="•"/>
            </a:pPr>
            <a:endParaRPr lang="en-US" i="0" dirty="0">
              <a:solidFill>
                <a:schemeClr val="accent4"/>
              </a:solidFill>
              <a:latin typeface="Calibri" pitchFamily="34" charset="0"/>
              <a:ea typeface="+mn-ea"/>
            </a:endParaRPr>
          </a:p>
          <a:p>
            <a:pPr marL="342900" lvl="0" indent="-342900">
              <a:buFont typeface="Arial" pitchFamily="34" charset="0"/>
              <a:buChar char="•"/>
            </a:pPr>
            <a:endParaRPr lang="en-US" i="0" dirty="0">
              <a:solidFill>
                <a:schemeClr val="accent4"/>
              </a:solidFill>
              <a:latin typeface="Calibri" pitchFamily="34" charset="0"/>
              <a:ea typeface="+mn-ea"/>
            </a:endParaRPr>
          </a:p>
        </p:txBody>
      </p:sp>
    </p:spTree>
    <p:extLst>
      <p:ext uri="{BB962C8B-B14F-4D97-AF65-F5344CB8AC3E}">
        <p14:creationId xmlns:p14="http://schemas.microsoft.com/office/powerpoint/2010/main" val="343240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5" name="Text Placeholder 4"/>
          <p:cNvSpPr>
            <a:spLocks noGrp="1"/>
          </p:cNvSpPr>
          <p:nvPr>
            <p:ph type="body" sz="half" idx="10"/>
          </p:nvPr>
        </p:nvSpPr>
        <p:spPr>
          <a:xfrm>
            <a:off x="1752600" y="2667000"/>
            <a:ext cx="1600200" cy="566928"/>
          </a:xfrm>
        </p:spPr>
        <p:txBody>
          <a:bodyPr/>
          <a:lstStyle/>
          <a:p>
            <a:r>
              <a:rPr lang="en-US" dirty="0" smtClean="0"/>
              <a:t>Questions</a:t>
            </a:r>
            <a:endParaRPr lang="en-US" dirty="0"/>
          </a:p>
        </p:txBody>
      </p:sp>
      <p:pic>
        <p:nvPicPr>
          <p:cNvPr id="1026" name="Picture 2" descr="C:\Documents and Settings\hugginsm\Local Settings\Temporary Internet Files\Content.IE5\D058FHXY\MC900078711[1].wmf"/>
          <p:cNvPicPr>
            <a:picLocks noChangeAspect="1" noChangeArrowheads="1"/>
          </p:cNvPicPr>
          <p:nvPr/>
        </p:nvPicPr>
        <p:blipFill>
          <a:blip r:embed="rId2" cstate="print"/>
          <a:srcRect/>
          <a:stretch>
            <a:fillRect/>
          </a:stretch>
        </p:blipFill>
        <p:spPr bwMode="auto">
          <a:xfrm>
            <a:off x="4191000" y="1371600"/>
            <a:ext cx="1622066" cy="3934305"/>
          </a:xfrm>
          <a:prstGeom prst="rect">
            <a:avLst/>
          </a:prstGeom>
          <a:noFill/>
        </p:spPr>
      </p:pic>
      <p:sp>
        <p:nvSpPr>
          <p:cNvPr id="6" name="Text Placeholder 4"/>
          <p:cNvSpPr>
            <a:spLocks noGrp="1"/>
          </p:cNvSpPr>
          <p:nvPr>
            <p:ph type="body" sz="half" idx="10"/>
          </p:nvPr>
        </p:nvSpPr>
        <p:spPr>
          <a:xfrm>
            <a:off x="6096000" y="1391092"/>
            <a:ext cx="2438400" cy="4476307"/>
          </a:xfrm>
        </p:spPr>
        <p:txBody>
          <a:bodyPr/>
          <a:lstStyle/>
          <a:p>
            <a:r>
              <a:rPr lang="en-US" sz="5400" dirty="0" smtClean="0">
                <a:solidFill>
                  <a:srgbClr val="00B050"/>
                </a:solidFill>
                <a:latin typeface="Amienne" pitchFamily="82" charset="0"/>
              </a:rPr>
              <a:t>Thank You!</a:t>
            </a:r>
          </a:p>
          <a:p>
            <a:r>
              <a:rPr lang="en-US" sz="5400" dirty="0" smtClean="0">
                <a:solidFill>
                  <a:srgbClr val="00B050"/>
                </a:solidFill>
                <a:latin typeface="Amienne" pitchFamily="82" charset="0"/>
              </a:rPr>
              <a:t>From:  Brian, Joe, Michelle, Jimmy, Steve, and Bob.</a:t>
            </a:r>
            <a:endParaRPr lang="en-US" sz="5400" dirty="0">
              <a:solidFill>
                <a:srgbClr val="00B050"/>
              </a:solidFill>
              <a:latin typeface="Amienne"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
        <p:nvSpPr>
          <p:cNvPr id="30" name="Content Placeholder 29"/>
          <p:cNvSpPr>
            <a:spLocks noGrp="1"/>
          </p:cNvSpPr>
          <p:nvPr>
            <p:ph sz="half" idx="10"/>
          </p:nvPr>
        </p:nvSpPr>
        <p:spPr/>
        <p:txBody>
          <a:bodyPr/>
          <a:lstStyle/>
          <a:p>
            <a:r>
              <a:rPr lang="en-US" dirty="0" smtClean="0"/>
              <a:t>On the webinar: Evans-Mongeon, DePoorter, Draxton, Hartmann, Canada, Crutchfield</a:t>
            </a:r>
          </a:p>
          <a:p>
            <a:r>
              <a:rPr lang="en-US" dirty="0" smtClean="0"/>
              <a:t>Project 2009-01 Failed in last ballot with 46% support</a:t>
            </a:r>
          </a:p>
          <a:p>
            <a:r>
              <a:rPr lang="en-US" dirty="0" smtClean="0"/>
              <a:t>SDT met in June to review comments and prepare for the next round.</a:t>
            </a:r>
          </a:p>
          <a:p>
            <a:r>
              <a:rPr lang="en-US" dirty="0" smtClean="0"/>
              <a:t>Informal outreach during July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
        <p:nvSpPr>
          <p:cNvPr id="30" name="Content Placeholder 29"/>
          <p:cNvSpPr>
            <a:spLocks noGrp="1"/>
          </p:cNvSpPr>
          <p:nvPr>
            <p:ph sz="half" idx="10"/>
          </p:nvPr>
        </p:nvSpPr>
        <p:spPr/>
        <p:txBody>
          <a:bodyPr/>
          <a:lstStyle/>
          <a:p>
            <a:r>
              <a:rPr lang="en-US" dirty="0"/>
              <a:t>Standard has been revised based upon industry comments:</a:t>
            </a:r>
          </a:p>
          <a:p>
            <a:pPr lvl="1"/>
            <a:r>
              <a:rPr lang="en-US" dirty="0"/>
              <a:t>	3 Requirements – Have a Plan, Report, Validate</a:t>
            </a:r>
          </a:p>
          <a:p>
            <a:pPr lvl="1"/>
            <a:r>
              <a:rPr lang="en-US" dirty="0"/>
              <a:t>	Updated </a:t>
            </a:r>
            <a:r>
              <a:rPr lang="en-US" dirty="0" smtClean="0"/>
              <a:t>Attachments </a:t>
            </a:r>
            <a:r>
              <a:rPr lang="en-US" dirty="0"/>
              <a:t>1 </a:t>
            </a:r>
            <a:r>
              <a:rPr lang="en-US" dirty="0" smtClean="0"/>
              <a:t>and 2 </a:t>
            </a:r>
          </a:p>
          <a:p>
            <a:pPr marL="914400" lvl="1" indent="-457200"/>
            <a:r>
              <a:rPr lang="en-US" dirty="0" smtClean="0"/>
              <a:t>Modified </a:t>
            </a:r>
            <a:r>
              <a:rPr lang="en-US" dirty="0"/>
              <a:t>Applicability</a:t>
            </a:r>
          </a:p>
          <a:p>
            <a:pPr lvl="1"/>
            <a:r>
              <a:rPr lang="en-US" dirty="0"/>
              <a:t>	Return CIP-008 R1.3 back …</a:t>
            </a:r>
          </a:p>
        </p:txBody>
      </p:sp>
    </p:spTree>
    <p:extLst>
      <p:ext uri="{BB962C8B-B14F-4D97-AF65-F5344CB8AC3E}">
        <p14:creationId xmlns:p14="http://schemas.microsoft.com/office/powerpoint/2010/main" val="289904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
        <p:nvSpPr>
          <p:cNvPr id="30" name="Content Placeholder 29"/>
          <p:cNvSpPr>
            <a:spLocks noGrp="1"/>
          </p:cNvSpPr>
          <p:nvPr>
            <p:ph sz="half" idx="10"/>
          </p:nvPr>
        </p:nvSpPr>
        <p:spPr>
          <a:xfrm>
            <a:off x="381000" y="1219200"/>
            <a:ext cx="8416926" cy="4846638"/>
          </a:xfrm>
        </p:spPr>
        <p:txBody>
          <a:bodyPr/>
          <a:lstStyle/>
          <a:p>
            <a:pPr>
              <a:buNone/>
            </a:pPr>
            <a:endParaRPr lang="en-US" sz="2100" dirty="0" smtClean="0"/>
          </a:p>
          <a:p>
            <a:pPr lvl="0"/>
            <a:r>
              <a:rPr lang="en-US" sz="2100" dirty="0"/>
              <a:t>Prior to the last comment period, the EOP-004-2 SDT received comments about the need to address the potential for double jeopardy with CIP-008-3 R1.3 and the term “reportable Cyber Security Incident”.  Working with Steve Noess, we addressed both and offered the industry our thoughts on how best to incorporate the CIP reporting requirements into Project 2009-01.</a:t>
            </a:r>
          </a:p>
          <a:p>
            <a:pPr lvl="1"/>
            <a:r>
              <a:rPr lang="en-US" sz="2100" dirty="0"/>
              <a:t>We were leaving the determination of a </a:t>
            </a:r>
            <a:r>
              <a:rPr lang="en-US" sz="2100" dirty="0" err="1"/>
              <a:t>rCSI</a:t>
            </a:r>
            <a:r>
              <a:rPr lang="en-US" sz="2100" dirty="0"/>
              <a:t> with CIP-008; however, reporting under R1.3 would eliminated in V3 and V4 upon FERC </a:t>
            </a:r>
            <a:r>
              <a:rPr lang="en-US" sz="2100" dirty="0" smtClean="0"/>
              <a:t>acceptance.</a:t>
            </a:r>
          </a:p>
          <a:p>
            <a:pPr lvl="1"/>
            <a:r>
              <a:rPr lang="en-US" sz="2100" dirty="0"/>
              <a:t>Under V3 and V4, the term would remain “reportable Cyber Security Incident”; but upon the enforcement of V5, the term would be updated to “Reportable Cyber Security Incident” consistent with that new definition.</a:t>
            </a:r>
          </a:p>
        </p:txBody>
      </p:sp>
    </p:spTree>
    <p:extLst>
      <p:ext uri="{BB962C8B-B14F-4D97-AF65-F5344CB8AC3E}">
        <p14:creationId xmlns:p14="http://schemas.microsoft.com/office/powerpoint/2010/main" val="1105432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
        <p:nvSpPr>
          <p:cNvPr id="30" name="Content Placeholder 29"/>
          <p:cNvSpPr>
            <a:spLocks noGrp="1"/>
          </p:cNvSpPr>
          <p:nvPr>
            <p:ph sz="half" idx="10"/>
          </p:nvPr>
        </p:nvSpPr>
        <p:spPr>
          <a:xfrm>
            <a:off x="381000" y="1219200"/>
            <a:ext cx="8416926" cy="4846638"/>
          </a:xfrm>
        </p:spPr>
        <p:txBody>
          <a:bodyPr/>
          <a:lstStyle/>
          <a:p>
            <a:pPr>
              <a:buNone/>
            </a:pPr>
            <a:endParaRPr lang="en-US" sz="2100" dirty="0" smtClean="0"/>
          </a:p>
          <a:p>
            <a:pPr lvl="0"/>
            <a:r>
              <a:rPr lang="en-US" sz="2400" dirty="0"/>
              <a:t>Project 2009-01 had previously determined that a FERC Order Directive needed to be addressed.  Paragraph 407 of FERC Order 706 directed the CIP Reliability Standards be updated to reflect a one-hour reporting threshold for reportable Cyber Security Incidents.  Project 2009-01 SDT decided to include the one-hour threshold for reporting to be consistent with the FERC directive.</a:t>
            </a:r>
          </a:p>
        </p:txBody>
      </p:sp>
    </p:spTree>
    <p:extLst>
      <p:ext uri="{BB962C8B-B14F-4D97-AF65-F5344CB8AC3E}">
        <p14:creationId xmlns:p14="http://schemas.microsoft.com/office/powerpoint/2010/main" val="1279965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
        <p:nvSpPr>
          <p:cNvPr id="30" name="Content Placeholder 29"/>
          <p:cNvSpPr>
            <a:spLocks noGrp="1"/>
          </p:cNvSpPr>
          <p:nvPr>
            <p:ph sz="half" idx="10"/>
          </p:nvPr>
        </p:nvSpPr>
        <p:spPr>
          <a:xfrm>
            <a:off x="381000" y="1219200"/>
            <a:ext cx="8416926" cy="4846638"/>
          </a:xfrm>
        </p:spPr>
        <p:txBody>
          <a:bodyPr/>
          <a:lstStyle/>
          <a:p>
            <a:pPr>
              <a:buNone/>
            </a:pPr>
            <a:endParaRPr lang="en-US" sz="2100" dirty="0" smtClean="0"/>
          </a:p>
          <a:p>
            <a:pPr lvl="0"/>
            <a:r>
              <a:rPr lang="en-US" dirty="0"/>
              <a:t>During the Comment Period that followed, there were many comments, very few supportive of the SDT’s proposals:</a:t>
            </a:r>
          </a:p>
          <a:p>
            <a:pPr lvl="1"/>
            <a:r>
              <a:rPr lang="en-US" dirty="0"/>
              <a:t>Given the number of rounds of comments that we have had, the incorporation of CIP-008 R1.3 has consistently noted in the negative votes.</a:t>
            </a:r>
          </a:p>
          <a:p>
            <a:pPr lvl="1"/>
            <a:r>
              <a:rPr lang="en-US" dirty="0"/>
              <a:t>A couple of commenters pointed out a potential conflict with R1.6 which could pose a second double jeopardy scenario.</a:t>
            </a:r>
          </a:p>
          <a:p>
            <a:pPr lvl="1"/>
            <a:r>
              <a:rPr lang="en-US" dirty="0"/>
              <a:t>Some still pointed out and believed there would be double jeopardy under R1.3</a:t>
            </a:r>
            <a:r>
              <a:rPr lang="en-US" dirty="0" smtClean="0"/>
              <a:t>.</a:t>
            </a:r>
            <a:endParaRPr lang="en-US" dirty="0"/>
          </a:p>
        </p:txBody>
      </p:sp>
    </p:spTree>
    <p:extLst>
      <p:ext uri="{BB962C8B-B14F-4D97-AF65-F5344CB8AC3E}">
        <p14:creationId xmlns:p14="http://schemas.microsoft.com/office/powerpoint/2010/main" val="2671778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
        <p:nvSpPr>
          <p:cNvPr id="30" name="Content Placeholder 29"/>
          <p:cNvSpPr>
            <a:spLocks noGrp="1"/>
          </p:cNvSpPr>
          <p:nvPr>
            <p:ph sz="half" idx="10"/>
          </p:nvPr>
        </p:nvSpPr>
        <p:spPr>
          <a:xfrm>
            <a:off x="381000" y="1219200"/>
            <a:ext cx="8416926" cy="4846638"/>
          </a:xfrm>
        </p:spPr>
        <p:txBody>
          <a:bodyPr/>
          <a:lstStyle/>
          <a:p>
            <a:pPr>
              <a:buNone/>
            </a:pPr>
            <a:endParaRPr lang="en-US" sz="2000" dirty="0" smtClean="0"/>
          </a:p>
          <a:p>
            <a:pPr lvl="1"/>
            <a:r>
              <a:rPr lang="en-US" sz="2200" dirty="0"/>
              <a:t>Some found that leaving the recognition in CIP-008 and reporting in EOP-004 would create confusion for the industry.</a:t>
            </a:r>
          </a:p>
          <a:p>
            <a:pPr lvl="1"/>
            <a:r>
              <a:rPr lang="en-US" sz="2200" dirty="0"/>
              <a:t>Some felt that the unresolved nature of the overall Cyber Security requirements would impact the EOP-004-2 standard and would require future changes to the EOP standard as the CIP standards evolve.</a:t>
            </a:r>
          </a:p>
          <a:p>
            <a:pPr lvl="1"/>
            <a:r>
              <a:rPr lang="en-US" sz="2200" dirty="0"/>
              <a:t>Due to future CIP Applicability changes that remove certain types of Registered Entities, EOP-004-2 would have to be modified to remove those entities as well.</a:t>
            </a:r>
          </a:p>
          <a:p>
            <a:pPr lvl="1"/>
            <a:r>
              <a:rPr lang="en-US" sz="2200" dirty="0"/>
              <a:t>There was a concern that EOP-004 reporting would be required for incidences at a nuclear generating facility when they are not required under CIP-008.</a:t>
            </a:r>
          </a:p>
        </p:txBody>
      </p:sp>
    </p:spTree>
    <p:extLst>
      <p:ext uri="{BB962C8B-B14F-4D97-AF65-F5344CB8AC3E}">
        <p14:creationId xmlns:p14="http://schemas.microsoft.com/office/powerpoint/2010/main" val="608290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
        <p:nvSpPr>
          <p:cNvPr id="30" name="Content Placeholder 29"/>
          <p:cNvSpPr>
            <a:spLocks noGrp="1"/>
          </p:cNvSpPr>
          <p:nvPr>
            <p:ph sz="half" idx="10"/>
          </p:nvPr>
        </p:nvSpPr>
        <p:spPr>
          <a:xfrm>
            <a:off x="381000" y="1219200"/>
            <a:ext cx="8416926" cy="4846638"/>
          </a:xfrm>
        </p:spPr>
        <p:txBody>
          <a:bodyPr/>
          <a:lstStyle/>
          <a:p>
            <a:pPr lvl="0"/>
            <a:r>
              <a:rPr lang="en-US" sz="2400" dirty="0"/>
              <a:t>As a result of these comments, the Project 2009-01 SDT is proposing that CIP-008 R1.3 be left in the original form under CIP-008 and that all provisions that were previously incorporated be removed. While we believe that the industry would like to see a single reporting clearinghouse structure, we feel that it’s best to keep things as currently structured.  </a:t>
            </a:r>
          </a:p>
        </p:txBody>
      </p:sp>
    </p:spTree>
    <p:extLst>
      <p:ext uri="{BB962C8B-B14F-4D97-AF65-F5344CB8AC3E}">
        <p14:creationId xmlns:p14="http://schemas.microsoft.com/office/powerpoint/2010/main" val="1765886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2286001" y="152400"/>
            <a:ext cx="6629400" cy="655638"/>
          </a:xfrm>
        </p:spPr>
        <p:txBody>
          <a:bodyPr/>
          <a:lstStyle/>
          <a:p>
            <a:r>
              <a:rPr lang="en-US" sz="2800" dirty="0" smtClean="0"/>
              <a:t>Project 2009-01 Event Reporting</a:t>
            </a:r>
            <a:endParaRPr lang="en-US" sz="2800" dirty="0"/>
          </a:p>
        </p:txBody>
      </p:sp>
      <p:sp>
        <p:nvSpPr>
          <p:cNvPr id="30" name="Content Placeholder 29"/>
          <p:cNvSpPr>
            <a:spLocks noGrp="1"/>
          </p:cNvSpPr>
          <p:nvPr>
            <p:ph sz="half" idx="10"/>
          </p:nvPr>
        </p:nvSpPr>
        <p:spPr>
          <a:xfrm>
            <a:off x="381000" y="1219200"/>
            <a:ext cx="8416926" cy="4846638"/>
          </a:xfrm>
        </p:spPr>
        <p:txBody>
          <a:bodyPr/>
          <a:lstStyle/>
          <a:p>
            <a:pPr marL="0" lvl="0" indent="0">
              <a:buNone/>
            </a:pPr>
            <a:r>
              <a:rPr lang="en-US" sz="2400" dirty="0" smtClean="0"/>
              <a:t>New Proposed R1:  </a:t>
            </a:r>
          </a:p>
          <a:p>
            <a:pPr marL="0" lvl="0" indent="0">
              <a:buNone/>
            </a:pPr>
            <a:endParaRPr lang="en-US" sz="2400" dirty="0"/>
          </a:p>
          <a:p>
            <a:pPr marL="0" lvl="0" indent="0">
              <a:buNone/>
            </a:pPr>
            <a:r>
              <a:rPr lang="en-US" sz="2400" dirty="0" smtClean="0"/>
              <a:t>Each </a:t>
            </a:r>
            <a:r>
              <a:rPr lang="en-US" sz="2400" dirty="0"/>
              <a:t>Responsible Entity shall have an event reporting Operating Plan that includes communication protocol(s) for applicable events listed in, and within the timeframes specified in EOP-004 Attachment 1 to the Electric Reliability Organization and other organizations based on the event type (e.g. the Regional Entity, company personnel, the Responsible Entity’s Reliability Coordinator, law enforcement, governmental or provincial agencies).  </a:t>
            </a:r>
          </a:p>
        </p:txBody>
      </p:sp>
    </p:spTree>
    <p:extLst>
      <p:ext uri="{BB962C8B-B14F-4D97-AF65-F5344CB8AC3E}">
        <p14:creationId xmlns:p14="http://schemas.microsoft.com/office/powerpoint/2010/main" val="2499647003"/>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6D1CAF7385204388D73A6ECE0DE9F5" ma:contentTypeVersion="27" ma:contentTypeDescription="Create a new document." ma:contentTypeScope="" ma:versionID="26f93c9f34142102ca2f1d7ce4d52d21">
  <xsd:schema xmlns:xsd="http://www.w3.org/2001/XMLSchema" xmlns:xs="http://www.w3.org/2001/XMLSchema" xmlns:p="http://schemas.microsoft.com/office/2006/metadata/properties" xmlns:ns2="d255dc3e-053e-4b62-8283-68abfc61cdbb" targetNamespace="http://schemas.microsoft.com/office/2006/metadata/properties" ma:root="true" ma:fieldsID="c160bd4bc0143146a4e300d072bd4956" ns2:_="">
    <xsd:import namespace="d255dc3e-053e-4b62-8283-68abfc61cdb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55dc3e-053e-4b62-8283-68abfc61cdb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656BDF5-8315-4455-9252-C3CBEE211485}"/>
</file>

<file path=customXml/itemProps2.xml><?xml version="1.0" encoding="utf-8"?>
<ds:datastoreItem xmlns:ds="http://schemas.openxmlformats.org/officeDocument/2006/customXml" ds:itemID="{76E4F843-C014-42B5-AB3C-3FB508571BF6}"/>
</file>

<file path=customXml/itemProps3.xml><?xml version="1.0" encoding="utf-8"?>
<ds:datastoreItem xmlns:ds="http://schemas.openxmlformats.org/officeDocument/2006/customXml" ds:itemID="{92FACB6B-C357-47D5-B036-B07F836ABFE1}"/>
</file>

<file path=customXml/itemProps4.xml><?xml version="1.0" encoding="utf-8"?>
<ds:datastoreItem xmlns:ds="http://schemas.openxmlformats.org/officeDocument/2006/customXml" ds:itemID="{329DD530-F3B1-43B6-B1AF-8D9A1565EA0F}"/>
</file>

<file path=docProps/app.xml><?xml version="1.0" encoding="utf-8"?>
<Properties xmlns="http://schemas.openxmlformats.org/officeDocument/2006/extended-properties" xmlns:vt="http://schemas.openxmlformats.org/officeDocument/2006/docPropsVTypes">
  <Template/>
  <TotalTime>1318</TotalTime>
  <Words>1543</Words>
  <Application>Microsoft Office PowerPoint</Application>
  <PresentationFormat>On-screen Show (4:3)</PresentationFormat>
  <Paragraphs>156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Blank Presentation</vt:lpstr>
      <vt:lpstr>PowerPoint Presentation</vt:lpstr>
      <vt:lpstr>Project 2009-01 Event Reporting</vt:lpstr>
      <vt:lpstr>Project 2009-01 Event Reporting</vt:lpstr>
      <vt:lpstr>Project 2009-01 Event Reporting</vt:lpstr>
      <vt:lpstr>Project 2009-01 Event Reporting</vt:lpstr>
      <vt:lpstr>Project 2009-01 Event Reporting</vt:lpstr>
      <vt:lpstr>Project 2009-01 Event Reporting</vt:lpstr>
      <vt:lpstr>Project 2009-01 Event Reporting</vt:lpstr>
      <vt:lpstr>Project 2009-01 Event Reporting</vt:lpstr>
      <vt:lpstr>Project 2009-01 Event Reporting</vt:lpstr>
      <vt:lpstr>Project 2009-01 Event Reporting</vt:lpstr>
      <vt:lpstr>Project 2009-01 Event Reporting</vt:lpstr>
      <vt:lpstr>Project 2009-01 Event Reporting</vt:lpstr>
      <vt:lpstr>Project 2009-01 Event Reporting</vt:lpstr>
      <vt:lpstr>Project 2009-01 Event Reporting</vt:lpstr>
      <vt:lpstr>Project 2009-01 Event Reporting</vt:lpstr>
      <vt:lpstr>Project 2009-01 Event Reporting</vt:lpstr>
      <vt:lpstr>Project 2009-01 Event Reporting</vt:lpstr>
      <vt:lpstr>Questions?</vt:lpstr>
    </vt:vector>
  </TitlesOfParts>
  <Company>OCPA Plans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Burlovich</dc:creator>
  <cp:lastModifiedBy>Brian Evans-Mongeon</cp:lastModifiedBy>
  <cp:revision>56</cp:revision>
  <dcterms:created xsi:type="dcterms:W3CDTF">2011-03-18T12:36:59Z</dcterms:created>
  <dcterms:modified xsi:type="dcterms:W3CDTF">2012-07-24T14:48:26Z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0x0101009F6D1CAF7385204388D73A6ECE0DE9F5</vt:lpwstr>
  </property>
  <property fmtid="{D5CDD505-2E9C-101B-9397-08002B2CF9AE}" pid="3" name="_dlc_DocIdItemGuid">
    <vt:lpwstr>7b9b04f8-dab0-4ba7-b08f-564647d889f4</vt:lpwstr>
  </property>
</Properties>
</file>